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</p:sldMasterIdLst>
  <p:notesMasterIdLst>
    <p:notesMasterId r:id="rId65"/>
  </p:notesMasterIdLst>
  <p:sldIdLst>
    <p:sldId id="305" r:id="rId5"/>
    <p:sldId id="274" r:id="rId6"/>
    <p:sldId id="500" r:id="rId7"/>
    <p:sldId id="562" r:id="rId8"/>
    <p:sldId id="560" r:id="rId9"/>
    <p:sldId id="564" r:id="rId10"/>
    <p:sldId id="526" r:id="rId11"/>
    <p:sldId id="566" r:id="rId12"/>
    <p:sldId id="570" r:id="rId13"/>
    <p:sldId id="571" r:id="rId14"/>
    <p:sldId id="572" r:id="rId15"/>
    <p:sldId id="574" r:id="rId16"/>
    <p:sldId id="575" r:id="rId17"/>
    <p:sldId id="576" r:id="rId18"/>
    <p:sldId id="577" r:id="rId19"/>
    <p:sldId id="578" r:id="rId20"/>
    <p:sldId id="579" r:id="rId21"/>
    <p:sldId id="580" r:id="rId22"/>
    <p:sldId id="581" r:id="rId23"/>
    <p:sldId id="583" r:id="rId24"/>
    <p:sldId id="584" r:id="rId25"/>
    <p:sldId id="588" r:id="rId26"/>
    <p:sldId id="589" r:id="rId27"/>
    <p:sldId id="587" r:id="rId28"/>
    <p:sldId id="513" r:id="rId29"/>
    <p:sldId id="614" r:id="rId30"/>
    <p:sldId id="615" r:id="rId31"/>
    <p:sldId id="616" r:id="rId32"/>
    <p:sldId id="590" r:id="rId33"/>
    <p:sldId id="591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617" r:id="rId42"/>
    <p:sldId id="599" r:id="rId43"/>
    <p:sldId id="538" r:id="rId44"/>
    <p:sldId id="618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07" r:id="rId53"/>
    <p:sldId id="608" r:id="rId54"/>
    <p:sldId id="609" r:id="rId55"/>
    <p:sldId id="610" r:id="rId56"/>
    <p:sldId id="611" r:id="rId57"/>
    <p:sldId id="612" r:id="rId58"/>
    <p:sldId id="582" r:id="rId59"/>
    <p:sldId id="535" r:id="rId60"/>
    <p:sldId id="585" r:id="rId61"/>
    <p:sldId id="613" r:id="rId62"/>
    <p:sldId id="619" r:id="rId63"/>
    <p:sldId id="534" r:id="rId64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B5CC"/>
    <a:srgbClr val="33CCCC"/>
    <a:srgbClr val="FDE000"/>
    <a:srgbClr val="1095A8"/>
    <a:srgbClr val="409E64"/>
    <a:srgbClr val="31579D"/>
    <a:srgbClr val="C11C3F"/>
    <a:srgbClr val="452F89"/>
    <a:srgbClr val="11899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4E107-5868-4AF5-9758-8D5CFFEC8CF2}" v="3" dt="2024-04-16T22:57:01.66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 autoAdjust="0"/>
    <p:restoredTop sz="93431" autoAdjust="0"/>
  </p:normalViewPr>
  <p:slideViewPr>
    <p:cSldViewPr snapToGrid="0">
      <p:cViewPr varScale="1">
        <p:scale>
          <a:sx n="35" d="100"/>
          <a:sy n="35" d="100"/>
        </p:scale>
        <p:origin x="760" y="36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David Solano Bejarano" userId="8d67ad5e-ae30-4c69-ace3-c8d07e9a78fa" providerId="ADAL" clId="{B8A4E107-5868-4AF5-9758-8D5CFFEC8CF2}"/>
    <pc:docChg chg="undo redo custSel addSld modSld sldOrd modMainMaster">
      <pc:chgData name="Sergio David Solano Bejarano" userId="8d67ad5e-ae30-4c69-ace3-c8d07e9a78fa" providerId="ADAL" clId="{B8A4E107-5868-4AF5-9758-8D5CFFEC8CF2}" dt="2024-04-16T23:44:08.573" v="83" actId="14100"/>
      <pc:docMkLst>
        <pc:docMk/>
      </pc:docMkLst>
      <pc:sldChg chg="modSp mod">
        <pc:chgData name="Sergio David Solano Bejarano" userId="8d67ad5e-ae30-4c69-ace3-c8d07e9a78fa" providerId="ADAL" clId="{B8A4E107-5868-4AF5-9758-8D5CFFEC8CF2}" dt="2024-04-16T22:53:49.853" v="42" actId="20577"/>
        <pc:sldMkLst>
          <pc:docMk/>
          <pc:sldMk cId="2610680230" sldId="564"/>
        </pc:sldMkLst>
        <pc:spChg chg="mod">
          <ac:chgData name="Sergio David Solano Bejarano" userId="8d67ad5e-ae30-4c69-ace3-c8d07e9a78fa" providerId="ADAL" clId="{B8A4E107-5868-4AF5-9758-8D5CFFEC8CF2}" dt="2024-04-16T22:53:49.853" v="42" actId="20577"/>
          <ac:spMkLst>
            <pc:docMk/>
            <pc:sldMk cId="2610680230" sldId="564"/>
            <ac:spMk id="6" creationId="{136D338C-0304-C795-B192-07F3985D21DB}"/>
          </ac:spMkLst>
        </pc:spChg>
        <pc:graphicFrameChg chg="modGraphic">
          <ac:chgData name="Sergio David Solano Bejarano" userId="8d67ad5e-ae30-4c69-ace3-c8d07e9a78fa" providerId="ADAL" clId="{B8A4E107-5868-4AF5-9758-8D5CFFEC8CF2}" dt="2024-04-16T22:53:43.578" v="21" actId="20577"/>
          <ac:graphicFrameMkLst>
            <pc:docMk/>
            <pc:sldMk cId="2610680230" sldId="564"/>
            <ac:graphicFrameMk id="3" creationId="{43434E2C-6C1D-11F4-45F6-AE86A0AAF5D5}"/>
          </ac:graphicFrameMkLst>
        </pc:graphicFrameChg>
      </pc:sldChg>
      <pc:sldChg chg="modSp mod">
        <pc:chgData name="Sergio David Solano Bejarano" userId="8d67ad5e-ae30-4c69-ace3-c8d07e9a78fa" providerId="ADAL" clId="{B8A4E107-5868-4AF5-9758-8D5CFFEC8CF2}" dt="2024-04-16T23:44:08.573" v="83" actId="14100"/>
        <pc:sldMkLst>
          <pc:docMk/>
          <pc:sldMk cId="1454232075" sldId="566"/>
        </pc:sldMkLst>
        <pc:spChg chg="mod">
          <ac:chgData name="Sergio David Solano Bejarano" userId="8d67ad5e-ae30-4c69-ace3-c8d07e9a78fa" providerId="ADAL" clId="{B8A4E107-5868-4AF5-9758-8D5CFFEC8CF2}" dt="2024-04-16T23:44:08.573" v="83" actId="14100"/>
          <ac:spMkLst>
            <pc:docMk/>
            <pc:sldMk cId="1454232075" sldId="566"/>
            <ac:spMk id="2" creationId="{99753293-45A6-57BA-07DE-D6B465C337FC}"/>
          </ac:spMkLst>
        </pc:spChg>
      </pc:sldChg>
      <pc:sldChg chg="ord">
        <pc:chgData name="Sergio David Solano Bejarano" userId="8d67ad5e-ae30-4c69-ace3-c8d07e9a78fa" providerId="ADAL" clId="{B8A4E107-5868-4AF5-9758-8D5CFFEC8CF2}" dt="2024-04-16T22:58:11.812" v="80"/>
        <pc:sldMkLst>
          <pc:docMk/>
          <pc:sldMk cId="2052070030" sldId="613"/>
        </pc:sldMkLst>
      </pc:sldChg>
      <pc:sldChg chg="modSp add mod">
        <pc:chgData name="Sergio David Solano Bejarano" userId="8d67ad5e-ae30-4c69-ace3-c8d07e9a78fa" providerId="ADAL" clId="{B8A4E107-5868-4AF5-9758-8D5CFFEC8CF2}" dt="2024-04-16T22:58:03.829" v="78" actId="403"/>
        <pc:sldMkLst>
          <pc:docMk/>
          <pc:sldMk cId="2072734654" sldId="619"/>
        </pc:sldMkLst>
        <pc:spChg chg="mod">
          <ac:chgData name="Sergio David Solano Bejarano" userId="8d67ad5e-ae30-4c69-ace3-c8d07e9a78fa" providerId="ADAL" clId="{B8A4E107-5868-4AF5-9758-8D5CFFEC8CF2}" dt="2024-04-16T22:57:06.616" v="57" actId="20577"/>
          <ac:spMkLst>
            <pc:docMk/>
            <pc:sldMk cId="2072734654" sldId="619"/>
            <ac:spMk id="2" creationId="{91F371EF-54FF-B12F-3090-265BEEFAC4E3}"/>
          </ac:spMkLst>
        </pc:spChg>
        <pc:spChg chg="mod">
          <ac:chgData name="Sergio David Solano Bejarano" userId="8d67ad5e-ae30-4c69-ace3-c8d07e9a78fa" providerId="ADAL" clId="{B8A4E107-5868-4AF5-9758-8D5CFFEC8CF2}" dt="2024-04-16T22:58:03.829" v="78" actId="403"/>
          <ac:spMkLst>
            <pc:docMk/>
            <pc:sldMk cId="2072734654" sldId="619"/>
            <ac:spMk id="3" creationId="{D13DADA9-F641-A5EF-D232-2D1CDC76FA6C}"/>
          </ac:spMkLst>
        </pc:spChg>
      </pc:sldChg>
      <pc:sldMasterChg chg="modSldLayout">
        <pc:chgData name="Sergio David Solano Bejarano" userId="8d67ad5e-ae30-4c69-ace3-c8d07e9a78fa" providerId="ADAL" clId="{B8A4E107-5868-4AF5-9758-8D5CFFEC8CF2}" dt="2024-04-16T22:54:32.914" v="44" actId="122"/>
        <pc:sldMasterMkLst>
          <pc:docMk/>
          <pc:sldMasterMk cId="1865061344" sldId="2147483725"/>
        </pc:sldMasterMkLst>
        <pc:sldLayoutChg chg="modSp">
          <pc:chgData name="Sergio David Solano Bejarano" userId="8d67ad5e-ae30-4c69-ace3-c8d07e9a78fa" providerId="ADAL" clId="{B8A4E107-5868-4AF5-9758-8D5CFFEC8CF2}" dt="2024-04-16T22:54:32.914" v="44" actId="122"/>
          <pc:sldLayoutMkLst>
            <pc:docMk/>
            <pc:sldMasterMk cId="1865061344" sldId="2147483725"/>
            <pc:sldLayoutMk cId="291521539" sldId="2147483729"/>
          </pc:sldLayoutMkLst>
          <pc:spChg chg="mod">
            <ac:chgData name="Sergio David Solano Bejarano" userId="8d67ad5e-ae30-4c69-ace3-c8d07e9a78fa" providerId="ADAL" clId="{B8A4E107-5868-4AF5-9758-8D5CFFEC8CF2}" dt="2024-04-16T22:54:32.914" v="44" actId="122"/>
            <ac:spMkLst>
              <pc:docMk/>
              <pc:sldMasterMk cId="1865061344" sldId="2147483725"/>
              <pc:sldLayoutMk cId="291521539" sldId="2147483729"/>
              <ac:spMk id="2" creationId="{5E79F6B6-28FD-D648-990D-4EAFBA43F71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64EA3-E808-40EB-9A8F-AAB119C1B62A}" type="slidenum">
              <a:rPr lang="es-CO" altLang="es-CO" smtClean="0"/>
              <a:pPr/>
              <a:t>4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279212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64EA3-E808-40EB-9A8F-AAB119C1B62A}" type="slidenum">
              <a:rPr lang="es-CO" altLang="es-CO" smtClean="0"/>
              <a:pPr/>
              <a:t>5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15306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C64EA3-E808-40EB-9A8F-AAB119C1B62A}" type="slidenum">
              <a:rPr lang="es-CO" altLang="es-CO" smtClean="0"/>
              <a:pPr/>
              <a:t>6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400145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18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49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yanwingate.com/intro-to-machine-learning/unsupervised/hierarchical-and-density-based-clustering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sitorio.unal.edu.co/handle/unal/7990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">
            <a:extLst>
              <a:ext uri="{FF2B5EF4-FFF2-40B4-BE49-F238E27FC236}">
                <a16:creationId xmlns:a16="http://schemas.microsoft.com/office/drawing/2014/main" id="{E26B49DF-ECE4-F47D-5905-8F2915679A7C}"/>
              </a:ext>
            </a:extLst>
          </p:cNvPr>
          <p:cNvSpPr txBox="1"/>
          <p:nvPr/>
        </p:nvSpPr>
        <p:spPr>
          <a:xfrm>
            <a:off x="5480112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Esta misma cantidad serán los centroides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8938B733-74C7-81D0-777B-B0B2D4B62832}"/>
              </a:ext>
            </a:extLst>
          </p:cNvPr>
          <p:cNvSpPr txBox="1"/>
          <p:nvPr/>
        </p:nvSpPr>
        <p:spPr>
          <a:xfrm>
            <a:off x="12032316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Ahora ponemos aleatoriamente donde inician los 3 centroides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366227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F09BC661-A78E-900E-156A-3375224328BE}"/>
              </a:ext>
            </a:extLst>
          </p:cNvPr>
          <p:cNvSpPr txBox="1"/>
          <p:nvPr/>
        </p:nvSpPr>
        <p:spPr>
          <a:xfrm>
            <a:off x="9148996" y="881338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Bueno para este ejemplo no serán aleatorios, pero supongamos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6144989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10897377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352547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">
            <a:extLst>
              <a:ext uri="{FF2B5EF4-FFF2-40B4-BE49-F238E27FC236}">
                <a16:creationId xmlns:a16="http://schemas.microsoft.com/office/drawing/2014/main" id="{E26B49DF-ECE4-F47D-5905-8F2915679A7C}"/>
              </a:ext>
            </a:extLst>
          </p:cNvPr>
          <p:cNvSpPr txBox="1"/>
          <p:nvPr/>
        </p:nvSpPr>
        <p:spPr>
          <a:xfrm>
            <a:off x="5480112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Ahora calculamos la distancia de cada punto a nuestro centroide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8938B733-74C7-81D0-777B-B0B2D4B62832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E</a:t>
            </a:r>
            <a:r>
              <a:rPr lang="es-CO" sz="3600"/>
              <a:t>l más cercano toma “posesión” del punto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366227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6144989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10708837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1422AA6-C438-CBE7-CBB9-5F66CC6DBA2A}"/>
              </a:ext>
            </a:extLst>
          </p:cNvPr>
          <p:cNvSpPr/>
          <p:nvPr/>
        </p:nvSpPr>
        <p:spPr>
          <a:xfrm rot="5400000">
            <a:off x="6121134" y="6086622"/>
            <a:ext cx="339364" cy="509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C10CFD5-F127-3FA9-621C-9C7ED80166B9}"/>
              </a:ext>
            </a:extLst>
          </p:cNvPr>
          <p:cNvSpPr/>
          <p:nvPr/>
        </p:nvSpPr>
        <p:spPr>
          <a:xfrm rot="5400000">
            <a:off x="6620746" y="6086622"/>
            <a:ext cx="339364" cy="509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8A5924D-250A-8A31-8E5B-D20B9993BCA6}"/>
              </a:ext>
            </a:extLst>
          </p:cNvPr>
          <p:cNvSpPr/>
          <p:nvPr/>
        </p:nvSpPr>
        <p:spPr>
          <a:xfrm rot="16200000">
            <a:off x="9609470" y="6442076"/>
            <a:ext cx="476788" cy="20613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7D8FFF7-1688-EAAA-02EB-0E9872CA53D3}"/>
              </a:ext>
            </a:extLst>
          </p:cNvPr>
          <p:cNvSpPr/>
          <p:nvPr/>
        </p:nvSpPr>
        <p:spPr>
          <a:xfrm rot="16200000">
            <a:off x="10051427" y="7264805"/>
            <a:ext cx="304866" cy="1340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0AA1511-80AD-FDDF-DF6B-5637B846F681}"/>
              </a:ext>
            </a:extLst>
          </p:cNvPr>
          <p:cNvSpPr/>
          <p:nvPr/>
        </p:nvSpPr>
        <p:spPr>
          <a:xfrm rot="16200000">
            <a:off x="10553840" y="8101013"/>
            <a:ext cx="186160" cy="4543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C1539B8-E169-E362-8CE5-4E9ACA73D460}"/>
              </a:ext>
            </a:extLst>
          </p:cNvPr>
          <p:cNvSpPr/>
          <p:nvPr/>
        </p:nvSpPr>
        <p:spPr>
          <a:xfrm rot="16200000">
            <a:off x="11497317" y="6682952"/>
            <a:ext cx="476786" cy="17044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DF307061-3B27-B800-8B37-D02846DC89F3}"/>
              </a:ext>
            </a:extLst>
          </p:cNvPr>
          <p:cNvSpPr/>
          <p:nvPr/>
        </p:nvSpPr>
        <p:spPr>
          <a:xfrm rot="5400000">
            <a:off x="14642055" y="4809055"/>
            <a:ext cx="536046" cy="28091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0006164-1651-BD67-49F0-DE1EDE0E7B6B}"/>
              </a:ext>
            </a:extLst>
          </p:cNvPr>
          <p:cNvSpPr/>
          <p:nvPr/>
        </p:nvSpPr>
        <p:spPr>
          <a:xfrm rot="5400000">
            <a:off x="15346852" y="4842116"/>
            <a:ext cx="536048" cy="13995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1425DDD-E7F4-D8E3-4436-EC1F3E3DEFFB}"/>
              </a:ext>
            </a:extLst>
          </p:cNvPr>
          <p:cNvSpPr/>
          <p:nvPr/>
        </p:nvSpPr>
        <p:spPr>
          <a:xfrm rot="5400000">
            <a:off x="16629136" y="4667805"/>
            <a:ext cx="376576" cy="10055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91614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">
            <a:extLst>
              <a:ext uri="{FF2B5EF4-FFF2-40B4-BE49-F238E27FC236}">
                <a16:creationId xmlns:a16="http://schemas.microsoft.com/office/drawing/2014/main" id="{E26B49DF-ECE4-F47D-5905-8F2915679A7C}"/>
              </a:ext>
            </a:extLst>
          </p:cNvPr>
          <p:cNvSpPr txBox="1"/>
          <p:nvPr/>
        </p:nvSpPr>
        <p:spPr>
          <a:xfrm>
            <a:off x="5480112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Ahora calculamos la distancia de cada punto a nuestro centroide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8938B733-74C7-81D0-777B-B0B2D4B62832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E</a:t>
            </a:r>
            <a:r>
              <a:rPr lang="es-CO" sz="3600"/>
              <a:t>l más cercano toma “posesión” del punto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366227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6144989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10708837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1422AA6-C438-CBE7-CBB9-5F66CC6DBA2A}"/>
              </a:ext>
            </a:extLst>
          </p:cNvPr>
          <p:cNvSpPr/>
          <p:nvPr/>
        </p:nvSpPr>
        <p:spPr>
          <a:xfrm rot="5400000">
            <a:off x="6121134" y="6086622"/>
            <a:ext cx="339364" cy="509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C10CFD5-F127-3FA9-621C-9C7ED80166B9}"/>
              </a:ext>
            </a:extLst>
          </p:cNvPr>
          <p:cNvSpPr/>
          <p:nvPr/>
        </p:nvSpPr>
        <p:spPr>
          <a:xfrm rot="5400000">
            <a:off x="6620746" y="6086622"/>
            <a:ext cx="339364" cy="509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8A5924D-250A-8A31-8E5B-D20B9993BCA6}"/>
              </a:ext>
            </a:extLst>
          </p:cNvPr>
          <p:cNvSpPr/>
          <p:nvPr/>
        </p:nvSpPr>
        <p:spPr>
          <a:xfrm rot="16200000">
            <a:off x="9609470" y="6442076"/>
            <a:ext cx="476788" cy="20613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7D8FFF7-1688-EAAA-02EB-0E9872CA53D3}"/>
              </a:ext>
            </a:extLst>
          </p:cNvPr>
          <p:cNvSpPr/>
          <p:nvPr/>
        </p:nvSpPr>
        <p:spPr>
          <a:xfrm rot="16200000">
            <a:off x="10051427" y="7264805"/>
            <a:ext cx="304866" cy="1340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0AA1511-80AD-FDDF-DF6B-5637B846F681}"/>
              </a:ext>
            </a:extLst>
          </p:cNvPr>
          <p:cNvSpPr/>
          <p:nvPr/>
        </p:nvSpPr>
        <p:spPr>
          <a:xfrm rot="16200000">
            <a:off x="10553840" y="8101013"/>
            <a:ext cx="186160" cy="4543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C1539B8-E169-E362-8CE5-4E9ACA73D460}"/>
              </a:ext>
            </a:extLst>
          </p:cNvPr>
          <p:cNvSpPr/>
          <p:nvPr/>
        </p:nvSpPr>
        <p:spPr>
          <a:xfrm rot="16200000">
            <a:off x="11497317" y="6682952"/>
            <a:ext cx="476786" cy="17044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DF307061-3B27-B800-8B37-D02846DC89F3}"/>
              </a:ext>
            </a:extLst>
          </p:cNvPr>
          <p:cNvSpPr/>
          <p:nvPr/>
        </p:nvSpPr>
        <p:spPr>
          <a:xfrm rot="5400000">
            <a:off x="14642055" y="4809055"/>
            <a:ext cx="536046" cy="28091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0006164-1651-BD67-49F0-DE1EDE0E7B6B}"/>
              </a:ext>
            </a:extLst>
          </p:cNvPr>
          <p:cNvSpPr/>
          <p:nvPr/>
        </p:nvSpPr>
        <p:spPr>
          <a:xfrm rot="5400000">
            <a:off x="15346852" y="4842116"/>
            <a:ext cx="536048" cy="13995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F1425DDD-E7F4-D8E3-4436-EC1F3E3DEFFB}"/>
              </a:ext>
            </a:extLst>
          </p:cNvPr>
          <p:cNvSpPr/>
          <p:nvPr/>
        </p:nvSpPr>
        <p:spPr>
          <a:xfrm rot="5400000">
            <a:off x="16629136" y="4667805"/>
            <a:ext cx="376576" cy="10055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34225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403935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5032621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10595713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0D907FB0-CD74-F49A-B124-8DEF346FBE51}"/>
              </a:ext>
            </a:extLst>
          </p:cNvPr>
          <p:cNvSpPr txBox="1"/>
          <p:nvPr/>
        </p:nvSpPr>
        <p:spPr>
          <a:xfrm>
            <a:off x="5480112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Luego se actualiza el “centro” teniendo en cuenta la media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48DD51BD-E7B7-C056-C3CE-C98B1292C133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Y recalculamos el punto del centroide</a:t>
            </a:r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13187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403935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5032621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10595713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0D907FB0-CD74-F49A-B124-8DEF346FBE51}"/>
              </a:ext>
            </a:extLst>
          </p:cNvPr>
          <p:cNvSpPr txBox="1"/>
          <p:nvPr/>
        </p:nvSpPr>
        <p:spPr>
          <a:xfrm>
            <a:off x="5480112" y="3601291"/>
            <a:ext cx="548640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Es posible que al recalcular la posición de los centroides se cambie la “posesión” de algunos datos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48DD51BD-E7B7-C056-C3CE-C98B1292C133}"/>
              </a:ext>
            </a:extLst>
          </p:cNvPr>
          <p:cNvSpPr txBox="1"/>
          <p:nvPr/>
        </p:nvSpPr>
        <p:spPr>
          <a:xfrm>
            <a:off x="12032316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Esto podría hacer que tengamos que recalcular la media nuevamente</a:t>
            </a:r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8585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DCFD03C-A23B-5199-70DD-617664DB4E1E}"/>
              </a:ext>
            </a:extLst>
          </p:cNvPr>
          <p:cNvSpPr/>
          <p:nvPr/>
        </p:nvSpPr>
        <p:spPr>
          <a:xfrm>
            <a:off x="6403935" y="6688317"/>
            <a:ext cx="339362" cy="33936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191A0DC-139B-1D07-AB8D-E31ABCCAF450}"/>
              </a:ext>
            </a:extLst>
          </p:cNvPr>
          <p:cNvSpPr/>
          <p:nvPr/>
        </p:nvSpPr>
        <p:spPr>
          <a:xfrm>
            <a:off x="14598985" y="6688317"/>
            <a:ext cx="339362" cy="339362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2B93C2A-62CA-EFD3-20CA-5ED33ABE8550}"/>
              </a:ext>
            </a:extLst>
          </p:cNvPr>
          <p:cNvSpPr/>
          <p:nvPr/>
        </p:nvSpPr>
        <p:spPr>
          <a:xfrm>
            <a:off x="9558765" y="6671841"/>
            <a:ext cx="339362" cy="339362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0D907FB0-CD74-F49A-B124-8DEF346FBE51}"/>
              </a:ext>
            </a:extLst>
          </p:cNvPr>
          <p:cNvSpPr txBox="1"/>
          <p:nvPr/>
        </p:nvSpPr>
        <p:spPr>
          <a:xfrm>
            <a:off x="5480112" y="3601290"/>
            <a:ext cx="548640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Si al repetir los pasos no hay cambios podemos dejar así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48DD51BD-E7B7-C056-C3CE-C98B1292C133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Y estos serían nuestros </a:t>
            </a:r>
            <a:r>
              <a:rPr lang="es-MX" sz="3600" err="1"/>
              <a:t>Clusters</a:t>
            </a:r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414091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0D907FB0-CD74-F49A-B124-8DEF346FBE51}"/>
              </a:ext>
            </a:extLst>
          </p:cNvPr>
          <p:cNvSpPr txBox="1"/>
          <p:nvPr/>
        </p:nvSpPr>
        <p:spPr>
          <a:xfrm>
            <a:off x="5480112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¿Si era lo que nos imaginábamos?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48DD51BD-E7B7-C056-C3CE-C98B1292C133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¿Cómo cambiaría con 4 </a:t>
            </a:r>
            <a:r>
              <a:rPr lang="es-MX" sz="3600" err="1"/>
              <a:t>Clusters</a:t>
            </a:r>
            <a:r>
              <a:rPr lang="es-MX" sz="3600"/>
              <a:t>?</a:t>
            </a:r>
            <a:endParaRPr lang="es-CO" sz="36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B3902E-0565-B397-4A3D-6495CAF3BFFF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DF04052-B885-028C-36AA-97F1C9B76CDB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38EF42-2F75-34AA-03B5-69D5B9C4D0E3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ED0FEF-1CFD-A962-0D4A-2D0B8072234E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152801-F104-04E7-C52A-568845C66A8D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26BCC0-5868-6768-CD83-A6B67F5761AA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03AD0D-7C3A-C4D6-2D8C-DDC03222D421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82D176-32C5-8268-6574-D593D10B5DE2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A28D2B-D0CD-BD35-7CC4-756D4EBDDA7D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2CBD-CD47-D95A-0666-4461A883103C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51096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0D907FB0-CD74-F49A-B124-8DEF346FBE51}"/>
              </a:ext>
            </a:extLst>
          </p:cNvPr>
          <p:cNvSpPr txBox="1"/>
          <p:nvPr/>
        </p:nvSpPr>
        <p:spPr>
          <a:xfrm>
            <a:off x="5480112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¿Si era lo que nos imaginábamos?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48DD51BD-E7B7-C056-C3CE-C98B1292C133}"/>
              </a:ext>
            </a:extLst>
          </p:cNvPr>
          <p:cNvSpPr txBox="1"/>
          <p:nvPr/>
        </p:nvSpPr>
        <p:spPr>
          <a:xfrm>
            <a:off x="12032316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¿Cómo cambiaría con 4 </a:t>
            </a:r>
            <a:r>
              <a:rPr lang="es-MX" sz="3600" err="1"/>
              <a:t>Clusters</a:t>
            </a:r>
            <a:r>
              <a:rPr lang="es-MX" sz="3600"/>
              <a:t>?</a:t>
            </a:r>
            <a:endParaRPr lang="es-CO" sz="36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B3902E-0565-B397-4A3D-6495CAF3BFFF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DF04052-B885-028C-36AA-97F1C9B76CDB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38EF42-2F75-34AA-03B5-69D5B9C4D0E3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ED0FEF-1CFD-A962-0D4A-2D0B8072234E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152801-F104-04E7-C52A-568845C66A8D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26BCC0-5868-6768-CD83-A6B67F5761AA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03AD0D-7C3A-C4D6-2D8C-DDC03222D421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82D176-32C5-8268-6574-D593D10B5DE2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A28D2B-D0CD-BD35-7CC4-756D4EBDDA7D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2CBD-CD47-D95A-0666-4461A883103C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0DEFA7-F8D7-A50D-C7DC-42700E06AAD9}"/>
              </a:ext>
            </a:extLst>
          </p:cNvPr>
          <p:cNvSpPr txBox="1"/>
          <p:nvPr/>
        </p:nvSpPr>
        <p:spPr>
          <a:xfrm>
            <a:off x="9148996" y="8191338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¿Cambiaría si el centroide empieza en otra parte?</a:t>
            </a:r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315909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Evaluando la calidad de los </a:t>
            </a:r>
            <a:r>
              <a:rPr lang="es-MX" sz="7200" b="1" err="1">
                <a:solidFill>
                  <a:srgbClr val="002060"/>
                </a:solidFill>
              </a:rPr>
              <a:t>clusters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4"/>
            <a:ext cx="1688592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800"/>
              <a:t>Uno de los problemas iniciales que tiene este modelo es que la posición de los centroides puede cambiar todo.</a:t>
            </a:r>
            <a:endParaRPr lang="es-MX" sz="4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8A089D-6FC9-4024-234E-B9B182F0734C}"/>
              </a:ext>
            </a:extLst>
          </p:cNvPr>
          <p:cNvSpPr/>
          <p:nvPr/>
        </p:nvSpPr>
        <p:spPr>
          <a:xfrm>
            <a:off x="5555531" y="6008049"/>
            <a:ext cx="4807670" cy="4807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A4871A-CF05-9CD9-60E3-569BBA6CC752}"/>
              </a:ext>
            </a:extLst>
          </p:cNvPr>
          <p:cNvSpPr/>
          <p:nvPr/>
        </p:nvSpPr>
        <p:spPr>
          <a:xfrm>
            <a:off x="6121138" y="685800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B0D2C3-9FAB-BBFD-C4E8-D7A260FAFCCC}"/>
              </a:ext>
            </a:extLst>
          </p:cNvPr>
          <p:cNvSpPr/>
          <p:nvPr/>
        </p:nvSpPr>
        <p:spPr>
          <a:xfrm>
            <a:off x="6662394" y="658933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C707DA-9138-143B-983C-1286CC47E8F3}"/>
              </a:ext>
            </a:extLst>
          </p:cNvPr>
          <p:cNvSpPr/>
          <p:nvPr/>
        </p:nvSpPr>
        <p:spPr>
          <a:xfrm>
            <a:off x="6619188" y="7427598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2E4D62-B4D7-6C2B-6658-9A45F162C405}"/>
              </a:ext>
            </a:extLst>
          </p:cNvPr>
          <p:cNvSpPr/>
          <p:nvPr/>
        </p:nvSpPr>
        <p:spPr>
          <a:xfrm>
            <a:off x="6931058" y="7243052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2AF8AB-5031-667D-7714-B48BCCA75CE7}"/>
              </a:ext>
            </a:extLst>
          </p:cNvPr>
          <p:cNvSpPr/>
          <p:nvPr/>
        </p:nvSpPr>
        <p:spPr>
          <a:xfrm>
            <a:off x="8064630" y="936396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490595-45DE-5C70-80D9-3771767CA584}"/>
              </a:ext>
            </a:extLst>
          </p:cNvPr>
          <p:cNvSpPr/>
          <p:nvPr/>
        </p:nvSpPr>
        <p:spPr>
          <a:xfrm>
            <a:off x="9087046" y="839136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9E542-02C0-A195-3C93-9485E2136605}"/>
              </a:ext>
            </a:extLst>
          </p:cNvPr>
          <p:cNvSpPr/>
          <p:nvPr/>
        </p:nvSpPr>
        <p:spPr>
          <a:xfrm>
            <a:off x="7035538" y="777240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AB7C6E-1226-2299-74DD-D98F49F073F3}"/>
              </a:ext>
            </a:extLst>
          </p:cNvPr>
          <p:cNvSpPr/>
          <p:nvPr/>
        </p:nvSpPr>
        <p:spPr>
          <a:xfrm>
            <a:off x="9357674" y="909529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7240E45C-4C3A-EA9B-41CC-99FFE7B53033}"/>
              </a:ext>
            </a:extLst>
          </p:cNvPr>
          <p:cNvSpPr/>
          <p:nvPr/>
        </p:nvSpPr>
        <p:spPr>
          <a:xfrm>
            <a:off x="6295534" y="6455004"/>
            <a:ext cx="268664" cy="26866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36E4872-940C-EB6A-BC26-4C230DD675AF}"/>
              </a:ext>
            </a:extLst>
          </p:cNvPr>
          <p:cNvSpPr/>
          <p:nvPr/>
        </p:nvSpPr>
        <p:spPr>
          <a:xfrm>
            <a:off x="7467600" y="7158934"/>
            <a:ext cx="268664" cy="268664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6476E0B6-FE87-A585-AA52-A384BE87EB73}"/>
              </a:ext>
            </a:extLst>
          </p:cNvPr>
          <p:cNvSpPr/>
          <p:nvPr/>
        </p:nvSpPr>
        <p:spPr>
          <a:xfrm>
            <a:off x="8674230" y="9679758"/>
            <a:ext cx="268664" cy="268664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4D150D-F0B5-FD9B-0531-3C42D3F1D1EA}"/>
              </a:ext>
            </a:extLst>
          </p:cNvPr>
          <p:cNvSpPr/>
          <p:nvPr/>
        </p:nvSpPr>
        <p:spPr>
          <a:xfrm>
            <a:off x="14020801" y="6008049"/>
            <a:ext cx="4807670" cy="4807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18EB6-C285-0D5C-4622-1CB1B081423B}"/>
              </a:ext>
            </a:extLst>
          </p:cNvPr>
          <p:cNvSpPr/>
          <p:nvPr/>
        </p:nvSpPr>
        <p:spPr>
          <a:xfrm>
            <a:off x="14586408" y="6858000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740608-1724-689B-4A5B-8D034241BE83}"/>
              </a:ext>
            </a:extLst>
          </p:cNvPr>
          <p:cNvSpPr/>
          <p:nvPr/>
        </p:nvSpPr>
        <p:spPr>
          <a:xfrm>
            <a:off x="15127664" y="6589336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AB0AC9-E9C0-DD40-BB9E-A27A0A5493DE}"/>
              </a:ext>
            </a:extLst>
          </p:cNvPr>
          <p:cNvSpPr/>
          <p:nvPr/>
        </p:nvSpPr>
        <p:spPr>
          <a:xfrm>
            <a:off x="15084458" y="7427598"/>
            <a:ext cx="268664" cy="26866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633741-9828-3F7B-2C48-F83C3910C60F}"/>
              </a:ext>
            </a:extLst>
          </p:cNvPr>
          <p:cNvSpPr/>
          <p:nvPr/>
        </p:nvSpPr>
        <p:spPr>
          <a:xfrm>
            <a:off x="15396328" y="7243052"/>
            <a:ext cx="268664" cy="26866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AEA05D-1C74-0AA3-A412-8EDC6060920F}"/>
              </a:ext>
            </a:extLst>
          </p:cNvPr>
          <p:cNvSpPr/>
          <p:nvPr/>
        </p:nvSpPr>
        <p:spPr>
          <a:xfrm>
            <a:off x="16529900" y="9363960"/>
            <a:ext cx="268664" cy="2686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4F5EFA-DBE2-2039-8B8C-C75BE07FDCEE}"/>
              </a:ext>
            </a:extLst>
          </p:cNvPr>
          <p:cNvSpPr/>
          <p:nvPr/>
        </p:nvSpPr>
        <p:spPr>
          <a:xfrm>
            <a:off x="17552316" y="8391366"/>
            <a:ext cx="268664" cy="2686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52C05C-2F0C-52F8-08C3-BD3B938C29BB}"/>
              </a:ext>
            </a:extLst>
          </p:cNvPr>
          <p:cNvSpPr/>
          <p:nvPr/>
        </p:nvSpPr>
        <p:spPr>
          <a:xfrm>
            <a:off x="15500808" y="7772400"/>
            <a:ext cx="268664" cy="26866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92B303-E9CD-4DF2-6107-B22270FA3501}"/>
              </a:ext>
            </a:extLst>
          </p:cNvPr>
          <p:cNvSpPr/>
          <p:nvPr/>
        </p:nvSpPr>
        <p:spPr>
          <a:xfrm>
            <a:off x="17822944" y="9095296"/>
            <a:ext cx="268664" cy="2686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03801B44-B934-4014-6491-23E470AA9093}"/>
              </a:ext>
            </a:extLst>
          </p:cNvPr>
          <p:cNvSpPr/>
          <p:nvPr/>
        </p:nvSpPr>
        <p:spPr>
          <a:xfrm>
            <a:off x="14760804" y="6455004"/>
            <a:ext cx="268664" cy="26866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BF2CFD0-D4D7-A18D-D7F8-E3E78E12B715}"/>
              </a:ext>
            </a:extLst>
          </p:cNvPr>
          <p:cNvSpPr/>
          <p:nvPr/>
        </p:nvSpPr>
        <p:spPr>
          <a:xfrm>
            <a:off x="15932870" y="7158934"/>
            <a:ext cx="268664" cy="268664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47EB3AF8-80B9-66AE-D3B4-3356412BD828}"/>
              </a:ext>
            </a:extLst>
          </p:cNvPr>
          <p:cNvSpPr/>
          <p:nvPr/>
        </p:nvSpPr>
        <p:spPr>
          <a:xfrm>
            <a:off x="17139500" y="9679758"/>
            <a:ext cx="268664" cy="268664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55D3354-9B06-37CC-18E8-8D51C26F72F8}"/>
              </a:ext>
            </a:extLst>
          </p:cNvPr>
          <p:cNvSpPr/>
          <p:nvPr/>
        </p:nvSpPr>
        <p:spPr>
          <a:xfrm>
            <a:off x="11278779" y="7645199"/>
            <a:ext cx="1826442" cy="15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385659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Evaluando la calidad de los </a:t>
            </a:r>
            <a:r>
              <a:rPr lang="es-MX" sz="7200" b="1" err="1">
                <a:solidFill>
                  <a:srgbClr val="002060"/>
                </a:solidFill>
              </a:rPr>
              <a:t>clusters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4"/>
            <a:ext cx="1688592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800"/>
              <a:t>Uno de los problemas iniciales que tiene este modelo es que la posición de los centroides puede cambiar todo.</a:t>
            </a:r>
            <a:endParaRPr lang="es-MX" sz="4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8A089D-6FC9-4024-234E-B9B182F0734C}"/>
              </a:ext>
            </a:extLst>
          </p:cNvPr>
          <p:cNvSpPr/>
          <p:nvPr/>
        </p:nvSpPr>
        <p:spPr>
          <a:xfrm>
            <a:off x="5555531" y="6008049"/>
            <a:ext cx="4807670" cy="4807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A4871A-CF05-9CD9-60E3-569BBA6CC752}"/>
              </a:ext>
            </a:extLst>
          </p:cNvPr>
          <p:cNvSpPr/>
          <p:nvPr/>
        </p:nvSpPr>
        <p:spPr>
          <a:xfrm>
            <a:off x="6121138" y="685800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B0D2C3-9FAB-BBFD-C4E8-D7A260FAFCCC}"/>
              </a:ext>
            </a:extLst>
          </p:cNvPr>
          <p:cNvSpPr/>
          <p:nvPr/>
        </p:nvSpPr>
        <p:spPr>
          <a:xfrm>
            <a:off x="6662394" y="658933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C707DA-9138-143B-983C-1286CC47E8F3}"/>
              </a:ext>
            </a:extLst>
          </p:cNvPr>
          <p:cNvSpPr/>
          <p:nvPr/>
        </p:nvSpPr>
        <p:spPr>
          <a:xfrm>
            <a:off x="6619188" y="7427598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2E4D62-B4D7-6C2B-6658-9A45F162C405}"/>
              </a:ext>
            </a:extLst>
          </p:cNvPr>
          <p:cNvSpPr/>
          <p:nvPr/>
        </p:nvSpPr>
        <p:spPr>
          <a:xfrm>
            <a:off x="6931058" y="7243052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2AF8AB-5031-667D-7714-B48BCCA75CE7}"/>
              </a:ext>
            </a:extLst>
          </p:cNvPr>
          <p:cNvSpPr/>
          <p:nvPr/>
        </p:nvSpPr>
        <p:spPr>
          <a:xfrm>
            <a:off x="8064630" y="936396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490595-45DE-5C70-80D9-3771767CA584}"/>
              </a:ext>
            </a:extLst>
          </p:cNvPr>
          <p:cNvSpPr/>
          <p:nvPr/>
        </p:nvSpPr>
        <p:spPr>
          <a:xfrm>
            <a:off x="9087046" y="839136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A9E542-02C0-A195-3C93-9485E2136605}"/>
              </a:ext>
            </a:extLst>
          </p:cNvPr>
          <p:cNvSpPr/>
          <p:nvPr/>
        </p:nvSpPr>
        <p:spPr>
          <a:xfrm>
            <a:off x="7035538" y="7772400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AB7C6E-1226-2299-74DD-D98F49F073F3}"/>
              </a:ext>
            </a:extLst>
          </p:cNvPr>
          <p:cNvSpPr/>
          <p:nvPr/>
        </p:nvSpPr>
        <p:spPr>
          <a:xfrm>
            <a:off x="9357674" y="9095296"/>
            <a:ext cx="268664" cy="2686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7240E45C-4C3A-EA9B-41CC-99FFE7B53033}"/>
              </a:ext>
            </a:extLst>
          </p:cNvPr>
          <p:cNvSpPr/>
          <p:nvPr/>
        </p:nvSpPr>
        <p:spPr>
          <a:xfrm>
            <a:off x="6606814" y="7000312"/>
            <a:ext cx="268664" cy="26866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36E4872-940C-EB6A-BC26-4C230DD675AF}"/>
              </a:ext>
            </a:extLst>
          </p:cNvPr>
          <p:cNvSpPr/>
          <p:nvPr/>
        </p:nvSpPr>
        <p:spPr>
          <a:xfrm>
            <a:off x="9572918" y="8593318"/>
            <a:ext cx="268664" cy="268664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6476E0B6-FE87-A585-AA52-A384BE87EB73}"/>
              </a:ext>
            </a:extLst>
          </p:cNvPr>
          <p:cNvSpPr/>
          <p:nvPr/>
        </p:nvSpPr>
        <p:spPr>
          <a:xfrm>
            <a:off x="7304202" y="9814090"/>
            <a:ext cx="268664" cy="268664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55D3354-9B06-37CC-18E8-8D51C26F72F8}"/>
              </a:ext>
            </a:extLst>
          </p:cNvPr>
          <p:cNvSpPr/>
          <p:nvPr/>
        </p:nvSpPr>
        <p:spPr>
          <a:xfrm>
            <a:off x="11278779" y="7645199"/>
            <a:ext cx="1826442" cy="1533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E3D9C4-702F-2C27-AE8C-1076BBC0B764}"/>
              </a:ext>
            </a:extLst>
          </p:cNvPr>
          <p:cNvSpPr/>
          <p:nvPr/>
        </p:nvSpPr>
        <p:spPr>
          <a:xfrm>
            <a:off x="14165345" y="5987531"/>
            <a:ext cx="4807670" cy="4807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5E5A26-A2CB-2546-C276-569AA61552C8}"/>
              </a:ext>
            </a:extLst>
          </p:cNvPr>
          <p:cNvSpPr/>
          <p:nvPr/>
        </p:nvSpPr>
        <p:spPr>
          <a:xfrm>
            <a:off x="14730952" y="6837482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C5C2DA-F1C9-603B-FE4F-2B64E20DC4D7}"/>
              </a:ext>
            </a:extLst>
          </p:cNvPr>
          <p:cNvSpPr/>
          <p:nvPr/>
        </p:nvSpPr>
        <p:spPr>
          <a:xfrm>
            <a:off x="15272208" y="6568818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132ED4C-3247-F700-C15C-263941C8923C}"/>
              </a:ext>
            </a:extLst>
          </p:cNvPr>
          <p:cNvSpPr/>
          <p:nvPr/>
        </p:nvSpPr>
        <p:spPr>
          <a:xfrm>
            <a:off x="15229002" y="7407080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1D205B-4863-F188-EAFF-123DCA5CF8DA}"/>
              </a:ext>
            </a:extLst>
          </p:cNvPr>
          <p:cNvSpPr/>
          <p:nvPr/>
        </p:nvSpPr>
        <p:spPr>
          <a:xfrm>
            <a:off x="15540872" y="7222534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307A037-67DA-10FB-758E-5B8FA7B2CAB4}"/>
              </a:ext>
            </a:extLst>
          </p:cNvPr>
          <p:cNvSpPr/>
          <p:nvPr/>
        </p:nvSpPr>
        <p:spPr>
          <a:xfrm>
            <a:off x="16674444" y="9343442"/>
            <a:ext cx="268664" cy="2686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767245-D055-B298-5617-F72D3F001046}"/>
              </a:ext>
            </a:extLst>
          </p:cNvPr>
          <p:cNvSpPr/>
          <p:nvPr/>
        </p:nvSpPr>
        <p:spPr>
          <a:xfrm>
            <a:off x="17696860" y="8370848"/>
            <a:ext cx="268664" cy="26866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D82B9C-716E-159E-45D6-409A9C7F02EA}"/>
              </a:ext>
            </a:extLst>
          </p:cNvPr>
          <p:cNvSpPr/>
          <p:nvPr/>
        </p:nvSpPr>
        <p:spPr>
          <a:xfrm>
            <a:off x="15645352" y="7751882"/>
            <a:ext cx="268664" cy="2686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1D3D17-FB85-1E94-0285-FF9A8BDA779A}"/>
              </a:ext>
            </a:extLst>
          </p:cNvPr>
          <p:cNvSpPr/>
          <p:nvPr/>
        </p:nvSpPr>
        <p:spPr>
          <a:xfrm>
            <a:off x="17967488" y="9074778"/>
            <a:ext cx="268664" cy="26866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FED0BBF4-781A-D79B-639F-67A40C661B60}"/>
              </a:ext>
            </a:extLst>
          </p:cNvPr>
          <p:cNvSpPr/>
          <p:nvPr/>
        </p:nvSpPr>
        <p:spPr>
          <a:xfrm>
            <a:off x="15216628" y="6979794"/>
            <a:ext cx="268664" cy="26866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1D59B5B-9498-499F-5489-108ABF8C92CD}"/>
              </a:ext>
            </a:extLst>
          </p:cNvPr>
          <p:cNvSpPr/>
          <p:nvPr/>
        </p:nvSpPr>
        <p:spPr>
          <a:xfrm>
            <a:off x="18182732" y="8572800"/>
            <a:ext cx="268664" cy="268664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B44BA2A8-B012-A67B-5E4A-1C0CD5BB6344}"/>
              </a:ext>
            </a:extLst>
          </p:cNvPr>
          <p:cNvSpPr/>
          <p:nvPr/>
        </p:nvSpPr>
        <p:spPr>
          <a:xfrm>
            <a:off x="15914016" y="9793572"/>
            <a:ext cx="268664" cy="268664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73886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857470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Agrupación</a:t>
            </a:r>
          </a:p>
        </p:txBody>
      </p:sp>
      <p:cxnSp>
        <p:nvCxnSpPr>
          <p:cNvPr id="10" name="Conector recto 9"/>
          <p:cNvCxnSpPr/>
          <p:nvPr/>
        </p:nvCxnSpPr>
        <p:spPr>
          <a:xfrm flipH="1">
            <a:off x="3692012" y="4227369"/>
            <a:ext cx="27619" cy="5407591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40079" y="4898491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57095" y="4743343"/>
            <a:ext cx="1129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Concepto de distancia</a:t>
            </a:r>
            <a:endParaRPr kumimoji="0" lang="es-CO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285670" y="8599807"/>
            <a:ext cx="889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Densidad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85669" y="6076105"/>
            <a:ext cx="11262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K-medias</a:t>
            </a:r>
          </a:p>
        </p:txBody>
      </p:sp>
      <p:sp>
        <p:nvSpPr>
          <p:cNvPr id="16" name="Elipse 15"/>
          <p:cNvSpPr/>
          <p:nvPr/>
        </p:nvSpPr>
        <p:spPr>
          <a:xfrm>
            <a:off x="3412462" y="6234896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412461" y="8698533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269628" y="7359472"/>
            <a:ext cx="1305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Agrupación jerárquica</a:t>
            </a:r>
          </a:p>
        </p:txBody>
      </p:sp>
      <p:sp>
        <p:nvSpPr>
          <p:cNvPr id="19" name="Elipse 18"/>
          <p:cNvSpPr/>
          <p:nvPr/>
        </p:nvSpPr>
        <p:spPr>
          <a:xfrm>
            <a:off x="3444547" y="7542326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CO" sz="7200" b="1" dirty="0">
                <a:solidFill>
                  <a:srgbClr val="002060"/>
                </a:solidFill>
              </a:rPr>
              <a:t>Para escoger la mejor agrupación</a:t>
            </a:r>
            <a:endParaRPr lang="es-ES" sz="72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4"/>
            <a:ext cx="16885920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000"/>
              <a:t>El objetivo del algoritmo es minimizar la diferencia </a:t>
            </a:r>
            <a:r>
              <a:rPr lang="es-MX" sz="4000" err="1"/>
              <a:t>intra-clusters</a:t>
            </a:r>
            <a:r>
              <a:rPr lang="es-MX" sz="4000"/>
              <a:t> y maximizar la diferencia </a:t>
            </a:r>
            <a:r>
              <a:rPr lang="es-MX" sz="4000" err="1"/>
              <a:t>inter-clusters</a:t>
            </a:r>
            <a:r>
              <a:rPr lang="es-MX" sz="4000"/>
              <a:t>.</a:t>
            </a:r>
          </a:p>
          <a:p>
            <a:pPr algn="just" defTabSz="1828800">
              <a:spcBef>
                <a:spcPct val="20000"/>
              </a:spcBef>
            </a:pPr>
            <a:endParaRPr lang="es-MX" sz="4000"/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Esto significa, definir y tener grupos con rasgos bien definidos que se diferencien fácilmente de los otros grupos.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ADED77-491C-4B63-9259-59F9A4277B66}"/>
              </a:ext>
            </a:extLst>
          </p:cNvPr>
          <p:cNvSpPr/>
          <p:nvPr/>
        </p:nvSpPr>
        <p:spPr>
          <a:xfrm>
            <a:off x="5932606" y="7150777"/>
            <a:ext cx="4411744" cy="4274510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8150F2-077C-3567-11C7-F42198C8A646}"/>
              </a:ext>
            </a:extLst>
          </p:cNvPr>
          <p:cNvSpPr/>
          <p:nvPr/>
        </p:nvSpPr>
        <p:spPr>
          <a:xfrm>
            <a:off x="6124410" y="800072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B7F18-77E1-EC12-5136-57BC88F7417A}"/>
              </a:ext>
            </a:extLst>
          </p:cNvPr>
          <p:cNvSpPr/>
          <p:nvPr/>
        </p:nvSpPr>
        <p:spPr>
          <a:xfrm>
            <a:off x="6665666" y="7732065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50A260-32AF-4B9D-BCF0-24B5D55967CB}"/>
              </a:ext>
            </a:extLst>
          </p:cNvPr>
          <p:cNvSpPr/>
          <p:nvPr/>
        </p:nvSpPr>
        <p:spPr>
          <a:xfrm>
            <a:off x="6591472" y="832243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11FED4-AB7C-CB81-EC52-7ADFD370CD24}"/>
              </a:ext>
            </a:extLst>
          </p:cNvPr>
          <p:cNvSpPr/>
          <p:nvPr/>
        </p:nvSpPr>
        <p:spPr>
          <a:xfrm>
            <a:off x="6903342" y="813789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29866-B7BF-23F5-13D5-71A5C091BDA3}"/>
              </a:ext>
            </a:extLst>
          </p:cNvPr>
          <p:cNvSpPr/>
          <p:nvPr/>
        </p:nvSpPr>
        <p:spPr>
          <a:xfrm>
            <a:off x="8067902" y="1050668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35A880-FFF9-BA8A-3950-67DF46ED9502}"/>
              </a:ext>
            </a:extLst>
          </p:cNvPr>
          <p:cNvSpPr/>
          <p:nvPr/>
        </p:nvSpPr>
        <p:spPr>
          <a:xfrm>
            <a:off x="8504502" y="1038710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17D50D-750E-ABCE-7F68-B7310293B134}"/>
              </a:ext>
            </a:extLst>
          </p:cNvPr>
          <p:cNvSpPr/>
          <p:nvPr/>
        </p:nvSpPr>
        <p:spPr>
          <a:xfrm>
            <a:off x="6325248" y="7492901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3EB79C-4585-5266-474A-4FD1FFDBDD54}"/>
              </a:ext>
            </a:extLst>
          </p:cNvPr>
          <p:cNvSpPr/>
          <p:nvPr/>
        </p:nvSpPr>
        <p:spPr>
          <a:xfrm>
            <a:off x="7948320" y="1014794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0B071D-72A7-0FE3-4993-C4D9D62C5815}"/>
              </a:ext>
            </a:extLst>
          </p:cNvPr>
          <p:cNvSpPr/>
          <p:nvPr/>
        </p:nvSpPr>
        <p:spPr>
          <a:xfrm>
            <a:off x="8426540" y="875192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76BC15-E353-A89A-B4F9-1E7705218DFE}"/>
              </a:ext>
            </a:extLst>
          </p:cNvPr>
          <p:cNvSpPr/>
          <p:nvPr/>
        </p:nvSpPr>
        <p:spPr>
          <a:xfrm>
            <a:off x="9102144" y="814206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11F325-DE97-EB30-0CAD-7784A7819AB9}"/>
              </a:ext>
            </a:extLst>
          </p:cNvPr>
          <p:cNvSpPr/>
          <p:nvPr/>
        </p:nvSpPr>
        <p:spPr>
          <a:xfrm>
            <a:off x="8685952" y="846998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7E0551-D2B0-099F-D691-2ED2A25154B2}"/>
              </a:ext>
            </a:extLst>
          </p:cNvPr>
          <p:cNvSpPr/>
          <p:nvPr/>
        </p:nvSpPr>
        <p:spPr>
          <a:xfrm>
            <a:off x="8690002" y="800072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06AD8B-3ED5-6E12-B9D8-2DD725A6AF64}"/>
              </a:ext>
            </a:extLst>
          </p:cNvPr>
          <p:cNvSpPr/>
          <p:nvPr/>
        </p:nvSpPr>
        <p:spPr>
          <a:xfrm>
            <a:off x="8883180" y="875192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ED8C7F6-FA09-4966-84A4-3E0CE3C62CA6}"/>
              </a:ext>
            </a:extLst>
          </p:cNvPr>
          <p:cNvSpPr/>
          <p:nvPr/>
        </p:nvSpPr>
        <p:spPr>
          <a:xfrm>
            <a:off x="13647008" y="7150777"/>
            <a:ext cx="4411744" cy="427451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9BB24-3A4B-5B35-5764-6DEA33042996}"/>
              </a:ext>
            </a:extLst>
          </p:cNvPr>
          <p:cNvSpPr/>
          <p:nvPr/>
        </p:nvSpPr>
        <p:spPr>
          <a:xfrm>
            <a:off x="13783376" y="8904075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DA2D67-9E92-2717-FE64-5874FE278141}"/>
              </a:ext>
            </a:extLst>
          </p:cNvPr>
          <p:cNvSpPr/>
          <p:nvPr/>
        </p:nvSpPr>
        <p:spPr>
          <a:xfrm>
            <a:off x="14663816" y="769094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1626D1-29D1-0290-CB8E-9CD74179A349}"/>
              </a:ext>
            </a:extLst>
          </p:cNvPr>
          <p:cNvSpPr/>
          <p:nvPr/>
        </p:nvSpPr>
        <p:spPr>
          <a:xfrm>
            <a:off x="14590246" y="887135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0D1C12-93EC-26F7-9604-BCA3AA26998E}"/>
              </a:ext>
            </a:extLst>
          </p:cNvPr>
          <p:cNvSpPr/>
          <p:nvPr/>
        </p:nvSpPr>
        <p:spPr>
          <a:xfrm>
            <a:off x="15025586" y="820300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7D6558-9A9E-F4EB-7663-185D56E8F174}"/>
              </a:ext>
            </a:extLst>
          </p:cNvPr>
          <p:cNvSpPr/>
          <p:nvPr/>
        </p:nvSpPr>
        <p:spPr>
          <a:xfrm>
            <a:off x="15782304" y="1050668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2EC059-4B32-8DDD-DF6A-D2D78A37A541}"/>
              </a:ext>
            </a:extLst>
          </p:cNvPr>
          <p:cNvSpPr/>
          <p:nvPr/>
        </p:nvSpPr>
        <p:spPr>
          <a:xfrm>
            <a:off x="16474312" y="10022195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7F1FB6-84A0-0DBC-A236-7192C3202917}"/>
              </a:ext>
            </a:extLst>
          </p:cNvPr>
          <p:cNvSpPr/>
          <p:nvPr/>
        </p:nvSpPr>
        <p:spPr>
          <a:xfrm>
            <a:off x="14039650" y="7492901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F2CBF4-C2A7-CD3B-D27E-445BC5E2232C}"/>
              </a:ext>
            </a:extLst>
          </p:cNvPr>
          <p:cNvSpPr/>
          <p:nvPr/>
        </p:nvSpPr>
        <p:spPr>
          <a:xfrm>
            <a:off x="15148856" y="10022195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F4AA75-F8CB-DAA0-631A-4AD977B24B9D}"/>
              </a:ext>
            </a:extLst>
          </p:cNvPr>
          <p:cNvSpPr/>
          <p:nvPr/>
        </p:nvSpPr>
        <p:spPr>
          <a:xfrm>
            <a:off x="15878350" y="9023509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C0135B-6CD6-5368-0D9E-E4D5A2715424}"/>
              </a:ext>
            </a:extLst>
          </p:cNvPr>
          <p:cNvSpPr/>
          <p:nvPr/>
        </p:nvSpPr>
        <p:spPr>
          <a:xfrm>
            <a:off x="16949182" y="8203001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997F53-19D0-9B41-4858-832CB722162C}"/>
              </a:ext>
            </a:extLst>
          </p:cNvPr>
          <p:cNvSpPr/>
          <p:nvPr/>
        </p:nvSpPr>
        <p:spPr>
          <a:xfrm>
            <a:off x="15901190" y="7916905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F4592C7-B0F0-9EE6-771C-EFC813A799A8}"/>
              </a:ext>
            </a:extLst>
          </p:cNvPr>
          <p:cNvSpPr/>
          <p:nvPr/>
        </p:nvSpPr>
        <p:spPr>
          <a:xfrm>
            <a:off x="16540372" y="7697477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6420D1-D52F-0D6C-D4BD-CA8A9953F284}"/>
              </a:ext>
            </a:extLst>
          </p:cNvPr>
          <p:cNvSpPr/>
          <p:nvPr/>
        </p:nvSpPr>
        <p:spPr>
          <a:xfrm>
            <a:off x="16597582" y="8751923"/>
            <a:ext cx="246540" cy="2388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237018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 dirty="0">
                <a:solidFill>
                  <a:srgbClr val="002060"/>
                </a:solidFill>
              </a:rPr>
              <a:t>Inercia nos dice qué tan diferentes son</a:t>
            </a:r>
            <a:endParaRPr lang="es-ES" sz="72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5"/>
            <a:ext cx="16885920" cy="29238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000" dirty="0"/>
              <a:t>Igualdad de Fisher= Inercia total = Inercia inter + Inercia intra</a:t>
            </a:r>
          </a:p>
          <a:p>
            <a:pPr algn="just" defTabSz="1828800">
              <a:spcBef>
                <a:spcPct val="20000"/>
              </a:spcBef>
            </a:pPr>
            <a:endParaRPr lang="es-MX" sz="4000" dirty="0"/>
          </a:p>
          <a:p>
            <a:pPr algn="just" defTabSz="1828800">
              <a:spcBef>
                <a:spcPct val="20000"/>
              </a:spcBef>
            </a:pPr>
            <a:r>
              <a:rPr lang="es-MX" sz="4000" dirty="0"/>
              <a:t>¿Qué es la inercia?</a:t>
            </a:r>
          </a:p>
          <a:p>
            <a:pPr algn="just" defTabSz="1828800">
              <a:spcBef>
                <a:spcPct val="20000"/>
              </a:spcBef>
            </a:pPr>
            <a:r>
              <a:rPr lang="es-MX" sz="4000" dirty="0"/>
              <a:t>Es la suma de cuadrados de cada punto con el centroide.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63C7C-2BF7-8876-6DFC-E2963D883F69}"/>
              </a:ext>
            </a:extLst>
          </p:cNvPr>
          <p:cNvGrpSpPr/>
          <p:nvPr/>
        </p:nvGrpSpPr>
        <p:grpSpPr>
          <a:xfrm>
            <a:off x="7434816" y="8012382"/>
            <a:ext cx="1025472" cy="1068408"/>
            <a:chOff x="2193408" y="4006191"/>
            <a:chExt cx="512736" cy="5342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8150F2-077C-3567-11C7-F42198C8A646}"/>
                </a:ext>
              </a:extLst>
            </p:cNvPr>
            <p:cNvSpPr/>
            <p:nvPr/>
          </p:nvSpPr>
          <p:spPr>
            <a:xfrm>
              <a:off x="2193408" y="4260105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5B7F18-77E1-EC12-5136-57BC88F7417A}"/>
                </a:ext>
              </a:extLst>
            </p:cNvPr>
            <p:cNvSpPr/>
            <p:nvPr/>
          </p:nvSpPr>
          <p:spPr>
            <a:xfrm>
              <a:off x="2464036" y="4125773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50A260-32AF-4B9D-BCF0-24B5D55967CB}"/>
                </a:ext>
              </a:extLst>
            </p:cNvPr>
            <p:cNvSpPr/>
            <p:nvPr/>
          </p:nvSpPr>
          <p:spPr>
            <a:xfrm>
              <a:off x="2426939" y="4420960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11FED4-AB7C-CB81-EC52-7ADFD370CD24}"/>
                </a:ext>
              </a:extLst>
            </p:cNvPr>
            <p:cNvSpPr/>
            <p:nvPr/>
          </p:nvSpPr>
          <p:spPr>
            <a:xfrm>
              <a:off x="2582874" y="4328687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7D50D-750E-ABCE-7F68-B7310293B134}"/>
                </a:ext>
              </a:extLst>
            </p:cNvPr>
            <p:cNvSpPr/>
            <p:nvPr/>
          </p:nvSpPr>
          <p:spPr>
            <a:xfrm>
              <a:off x="2293827" y="4006191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A6D9B4-2947-6E90-A7FF-BB58952AAAB6}"/>
              </a:ext>
            </a:extLst>
          </p:cNvPr>
          <p:cNvGrpSpPr/>
          <p:nvPr/>
        </p:nvGrpSpPr>
        <p:grpSpPr>
          <a:xfrm>
            <a:off x="14844020" y="7737759"/>
            <a:ext cx="1317372" cy="1564902"/>
            <a:chOff x="5902441" y="4016208"/>
            <a:chExt cx="658686" cy="7824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F4AA75-F8CB-DAA0-631A-4AD977B24B9D}"/>
                </a:ext>
              </a:extLst>
            </p:cNvPr>
            <p:cNvSpPr/>
            <p:nvPr/>
          </p:nvSpPr>
          <p:spPr>
            <a:xfrm>
              <a:off x="5902441" y="4679224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C0135B-6CD6-5368-0D9E-E4D5A2715424}"/>
                </a:ext>
              </a:extLst>
            </p:cNvPr>
            <p:cNvSpPr/>
            <p:nvPr/>
          </p:nvSpPr>
          <p:spPr>
            <a:xfrm>
              <a:off x="6437857" y="4268970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997F53-19D0-9B41-4858-832CB722162C}"/>
                </a:ext>
              </a:extLst>
            </p:cNvPr>
            <p:cNvSpPr/>
            <p:nvPr/>
          </p:nvSpPr>
          <p:spPr>
            <a:xfrm>
              <a:off x="5913861" y="4125922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4592C7-B0F0-9EE6-771C-EFC813A799A8}"/>
                </a:ext>
              </a:extLst>
            </p:cNvPr>
            <p:cNvSpPr/>
            <p:nvPr/>
          </p:nvSpPr>
          <p:spPr>
            <a:xfrm>
              <a:off x="6233452" y="4016208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16420D1-D52F-0D6C-D4BD-CA8A9953F284}"/>
                </a:ext>
              </a:extLst>
            </p:cNvPr>
            <p:cNvSpPr/>
            <p:nvPr/>
          </p:nvSpPr>
          <p:spPr>
            <a:xfrm>
              <a:off x="6262057" y="4543431"/>
              <a:ext cx="123270" cy="11943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3600"/>
            </a:p>
          </p:txBody>
        </p:sp>
      </p:grpSp>
      <p:sp>
        <p:nvSpPr>
          <p:cNvPr id="13" name="CuadroTexto 1">
            <a:extLst>
              <a:ext uri="{FF2B5EF4-FFF2-40B4-BE49-F238E27FC236}">
                <a16:creationId xmlns:a16="http://schemas.microsoft.com/office/drawing/2014/main" id="{B2308D32-91BD-8AFB-E50D-7D2F04CE6DC3}"/>
              </a:ext>
            </a:extLst>
          </p:cNvPr>
          <p:cNvSpPr txBox="1"/>
          <p:nvPr/>
        </p:nvSpPr>
        <p:spPr>
          <a:xfrm>
            <a:off x="5232870" y="9613629"/>
            <a:ext cx="54864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Nivel de inercia bajo</a:t>
            </a:r>
            <a:endParaRPr lang="es-CO" sz="3600"/>
          </a:p>
        </p:txBody>
      </p:sp>
      <p:sp>
        <p:nvSpPr>
          <p:cNvPr id="35" name="CuadroTexto 1">
            <a:extLst>
              <a:ext uri="{FF2B5EF4-FFF2-40B4-BE49-F238E27FC236}">
                <a16:creationId xmlns:a16="http://schemas.microsoft.com/office/drawing/2014/main" id="{07FD31A5-5260-8BB3-2BFD-1D39B84E61E8}"/>
              </a:ext>
            </a:extLst>
          </p:cNvPr>
          <p:cNvSpPr txBox="1"/>
          <p:nvPr/>
        </p:nvSpPr>
        <p:spPr>
          <a:xfrm>
            <a:off x="12820050" y="9616489"/>
            <a:ext cx="54864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MX" sz="3600"/>
              <a:t>Nivel de inercia alto</a:t>
            </a:r>
            <a:endParaRPr lang="es-CO" sz="3600"/>
          </a:p>
        </p:txBody>
      </p:sp>
    </p:spTree>
    <p:extLst>
      <p:ext uri="{BB962C8B-B14F-4D97-AF65-F5344CB8AC3E}">
        <p14:creationId xmlns:p14="http://schemas.microsoft.com/office/powerpoint/2010/main" val="3643608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5"/>
            <a:ext cx="16885920" cy="69865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1828800">
              <a:spcBef>
                <a:spcPct val="20000"/>
              </a:spcBef>
            </a:pPr>
            <a:r>
              <a:rPr lang="es-MX" sz="4000"/>
              <a:t>El número de </a:t>
            </a:r>
            <a:r>
              <a:rPr lang="es-MX" sz="4000" err="1"/>
              <a:t>Clusters</a:t>
            </a:r>
            <a:r>
              <a:rPr lang="es-MX" sz="4000"/>
              <a:t> es uno de los componentes principales del algoritmo.</a:t>
            </a:r>
          </a:p>
          <a:p>
            <a:pPr defTabSz="1828800">
              <a:spcBef>
                <a:spcPct val="20000"/>
              </a:spcBef>
            </a:pPr>
            <a:endParaRPr lang="es-MX" sz="4000"/>
          </a:p>
          <a:p>
            <a:pPr defTabSz="1828800">
              <a:spcBef>
                <a:spcPct val="20000"/>
              </a:spcBef>
            </a:pPr>
            <a:r>
              <a:rPr lang="es-MX" sz="4000"/>
              <a:t>Si creamos demasiados vamos a tener grupos muy específicos que pueden partir los datos en </a:t>
            </a:r>
            <a:r>
              <a:rPr lang="es-MX" sz="4000" err="1"/>
              <a:t>Clusters</a:t>
            </a:r>
            <a:r>
              <a:rPr lang="es-MX" sz="4000"/>
              <a:t> innecesarios.</a:t>
            </a:r>
          </a:p>
          <a:p>
            <a:pPr defTabSz="1828800">
              <a:spcBef>
                <a:spcPct val="20000"/>
              </a:spcBef>
            </a:pPr>
            <a:endParaRPr lang="es-MX" sz="4000"/>
          </a:p>
          <a:p>
            <a:pPr defTabSz="1828800">
              <a:spcBef>
                <a:spcPct val="20000"/>
              </a:spcBef>
            </a:pPr>
            <a:r>
              <a:rPr lang="es-MX" sz="4000"/>
              <a:t>Si creamos muy pocos no vamos a poder seccionar los datos de una forma correcta.</a:t>
            </a:r>
          </a:p>
          <a:p>
            <a:pPr defTabSz="1828800">
              <a:spcBef>
                <a:spcPct val="20000"/>
              </a:spcBef>
            </a:pPr>
            <a:endParaRPr lang="es-MX" sz="4000"/>
          </a:p>
          <a:p>
            <a:pPr defTabSz="1828800">
              <a:spcBef>
                <a:spcPct val="20000"/>
              </a:spcBef>
            </a:pPr>
            <a:r>
              <a:rPr lang="es-MX" sz="4000"/>
              <a:t>Lo ideal es crear una cantidad óptima de </a:t>
            </a:r>
            <a:r>
              <a:rPr lang="es-MX" sz="4000" err="1"/>
              <a:t>Clusters</a:t>
            </a:r>
            <a:r>
              <a:rPr lang="es-MX" sz="4000"/>
              <a:t> que permita extraer la mayor cantidad de información relevante.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97E398-5FEB-C5F3-967D-751B487C77FB}"/>
              </a:ext>
            </a:extLst>
          </p:cNvPr>
          <p:cNvSpPr txBox="1">
            <a:spLocks/>
          </p:cNvSpPr>
          <p:nvPr/>
        </p:nvSpPr>
        <p:spPr bwMode="auto">
          <a:xfrm>
            <a:off x="3662597" y="1841898"/>
            <a:ext cx="1723977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¿En que afecta el número de </a:t>
            </a:r>
            <a:r>
              <a:rPr lang="es-MX" sz="7200" b="1" err="1">
                <a:solidFill>
                  <a:srgbClr val="002060"/>
                </a:solidFill>
              </a:rPr>
              <a:t>clusters</a:t>
            </a:r>
            <a:r>
              <a:rPr lang="es-MX" sz="7200" b="1">
                <a:solidFill>
                  <a:srgbClr val="002060"/>
                </a:solidFill>
              </a:rPr>
              <a:t>?</a:t>
            </a:r>
            <a:endParaRPr lang="es-ES" sz="72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6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Conocimiento del negocio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4"/>
            <a:ext cx="16885920" cy="6370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000"/>
              <a:t>El número de </a:t>
            </a:r>
            <a:r>
              <a:rPr lang="es-MX" sz="4000" err="1"/>
              <a:t>Clusters</a:t>
            </a:r>
            <a:r>
              <a:rPr lang="es-MX" sz="4000"/>
              <a:t> se puede definir por el conocimiento del negocio.</a:t>
            </a:r>
          </a:p>
          <a:p>
            <a:pPr algn="just" defTabSz="1828800">
              <a:spcBef>
                <a:spcPct val="20000"/>
              </a:spcBef>
            </a:pPr>
            <a:endParaRPr lang="es-MX" sz="4000"/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Imaginemos que estamos usando este algoritmo para encontrar la ubicación donde podemos poner unas franquicias, buscando el punto óptimo del centroide como la sede.</a:t>
            </a:r>
          </a:p>
          <a:p>
            <a:pPr algn="just" defTabSz="1828800">
              <a:spcBef>
                <a:spcPct val="20000"/>
              </a:spcBef>
            </a:pPr>
            <a:endParaRPr lang="es-MX" sz="4000"/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Cada dato puede representar puntos de interés a los que queremos llegar.</a:t>
            </a:r>
          </a:p>
          <a:p>
            <a:pPr algn="just" defTabSz="1828800">
              <a:spcBef>
                <a:spcPct val="20000"/>
              </a:spcBef>
            </a:pPr>
            <a:endParaRPr lang="es-MX" sz="4000"/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Pero si solo podemos abrir 3 sedes tenemos que limitar el número de </a:t>
            </a:r>
            <a:r>
              <a:rPr lang="es-MX" sz="4000" err="1"/>
              <a:t>Clusters</a:t>
            </a:r>
            <a:r>
              <a:rPr lang="es-MX" sz="4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081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Método del Codo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3749040" y="3642124"/>
            <a:ext cx="16885920" cy="35394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defTabSz="1828800">
              <a:spcBef>
                <a:spcPct val="20000"/>
              </a:spcBef>
            </a:pPr>
            <a:r>
              <a:rPr lang="es-MX" sz="4000"/>
              <a:t>Otro método y tal vez el más conocido es el método del codo.</a:t>
            </a:r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¿En qué consiste?</a:t>
            </a:r>
          </a:p>
          <a:p>
            <a:pPr algn="just" defTabSz="1828800">
              <a:spcBef>
                <a:spcPct val="20000"/>
              </a:spcBef>
            </a:pPr>
            <a:endParaRPr lang="es-MX" sz="4000"/>
          </a:p>
          <a:p>
            <a:pPr algn="just" defTabSz="1828800">
              <a:spcBef>
                <a:spcPct val="20000"/>
              </a:spcBef>
            </a:pPr>
            <a:r>
              <a:rPr lang="es-MX" sz="4000"/>
              <a:t>Vamos a crear el modelo de forma iterativa aumentando la cantidad de </a:t>
            </a:r>
            <a:r>
              <a:rPr lang="es-MX" sz="4000" err="1"/>
              <a:t>Clusters</a:t>
            </a:r>
            <a:r>
              <a:rPr lang="es-MX" sz="4000"/>
              <a:t> y midiendo la inercia en cada modelo.</a:t>
            </a:r>
          </a:p>
        </p:txBody>
      </p:sp>
      <p:pic>
        <p:nvPicPr>
          <p:cNvPr id="2050" name="Picture 2" descr="Segmentación utilizando K-means en Python">
            <a:extLst>
              <a:ext uri="{FF2B5EF4-FFF2-40B4-BE49-F238E27FC236}">
                <a16:creationId xmlns:a16="http://schemas.microsoft.com/office/drawing/2014/main" id="{F1C3AE06-C472-5F06-5D02-D41E4F63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64" y="7618174"/>
            <a:ext cx="6975836" cy="383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men Power Girl GIF by BonBon City Tour">
            <a:extLst>
              <a:ext uri="{FF2B5EF4-FFF2-40B4-BE49-F238E27FC236}">
                <a16:creationId xmlns:a16="http://schemas.microsoft.com/office/drawing/2014/main" id="{E68DC20F-67D1-BB2B-E41C-50725801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503" y="7798235"/>
            <a:ext cx="3588666" cy="382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52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CAB03D-BFA2-CE7A-9DB6-1E1DCB1B5DBC}"/>
              </a:ext>
            </a:extLst>
          </p:cNvPr>
          <p:cNvSpPr txBox="1"/>
          <p:nvPr/>
        </p:nvSpPr>
        <p:spPr>
          <a:xfrm>
            <a:off x="7648575" y="2009239"/>
            <a:ext cx="9086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600" dirty="0"/>
              <a:t>Jerárquica</a:t>
            </a:r>
          </a:p>
        </p:txBody>
      </p:sp>
    </p:spTree>
    <p:extLst>
      <p:ext uri="{BB962C8B-B14F-4D97-AF65-F5344CB8AC3E}">
        <p14:creationId xmlns:p14="http://schemas.microsoft.com/office/powerpoint/2010/main" val="279490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01B9B-3322-66BC-9E9D-01DDC595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1743254"/>
            <a:ext cx="16459200" cy="2286000"/>
          </a:xfrm>
        </p:spPr>
        <p:txBody>
          <a:bodyPr/>
          <a:lstStyle/>
          <a:p>
            <a:r>
              <a:rPr lang="es-ES" dirty="0">
                <a:latin typeface="Arial"/>
                <a:cs typeface="Arial"/>
              </a:rPr>
              <a:t>Intuición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CAE502-9784-AB3B-ED18-ABC5A68E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17" y="4394380"/>
            <a:ext cx="8120334" cy="9051924"/>
          </a:xfrm>
        </p:spPr>
        <p:txBody>
          <a:bodyPr/>
          <a:lstStyle/>
          <a:p>
            <a:r>
              <a:rPr lang="es-ES" sz="4000" dirty="0">
                <a:latin typeface="Arial"/>
                <a:cs typeface="Arial"/>
              </a:rPr>
              <a:t>Armamos grupos con los datos más cercanos entre sí, y vamos </a:t>
            </a:r>
            <a:r>
              <a:rPr lang="es-ES" sz="4000" b="1" dirty="0">
                <a:latin typeface="Arial"/>
                <a:cs typeface="Arial"/>
              </a:rPr>
              <a:t>agrandando los grupos</a:t>
            </a:r>
            <a:r>
              <a:rPr lang="es-ES" sz="4000" dirty="0">
                <a:latin typeface="Arial"/>
                <a:cs typeface="Arial"/>
              </a:rPr>
              <a:t> conectando cada vez datos (y sus grupos) más lejanos: "integrándolos a la conversación".</a:t>
            </a:r>
            <a:endParaRPr lang="es-ES" sz="4000" dirty="0"/>
          </a:p>
          <a:p>
            <a:r>
              <a:rPr lang="es-ES" sz="4000" dirty="0">
                <a:latin typeface="Arial"/>
                <a:cs typeface="Arial"/>
              </a:rPr>
              <a:t>¿Cuándo paramos? Cuando estemos conectando grupos que ya están "</a:t>
            </a:r>
            <a:r>
              <a:rPr lang="es-ES" sz="4000" err="1">
                <a:latin typeface="Arial"/>
                <a:cs typeface="Arial"/>
              </a:rPr>
              <a:t>muuuy</a:t>
            </a:r>
            <a:r>
              <a:rPr lang="es-ES" sz="4000" dirty="0">
                <a:latin typeface="Arial"/>
                <a:cs typeface="Arial"/>
              </a:rPr>
              <a:t> lejos".</a:t>
            </a:r>
          </a:p>
        </p:txBody>
      </p:sp>
      <p:pic>
        <p:nvPicPr>
          <p:cNvPr id="4" name="Imagen 3" descr="party-gif | Rotary Club of Santa Rosa">
            <a:extLst>
              <a:ext uri="{FF2B5EF4-FFF2-40B4-BE49-F238E27FC236}">
                <a16:creationId xmlns:a16="http://schemas.microsoft.com/office/drawing/2014/main" id="{D2300652-4030-17B4-8C4D-2EAA2EC5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631" y="4399552"/>
            <a:ext cx="8246850" cy="59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0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0EBF0DC-24E6-4CB3-C24B-97E4335A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9" y="1720612"/>
            <a:ext cx="1753462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Partimos de los datos por agrupar.</a:t>
            </a:r>
          </a:p>
        </p:txBody>
      </p:sp>
    </p:spTree>
    <p:extLst>
      <p:ext uri="{BB962C8B-B14F-4D97-AF65-F5344CB8AC3E}">
        <p14:creationId xmlns:p14="http://schemas.microsoft.com/office/powerpoint/2010/main" val="274868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52B7881-9CD7-1EF6-61DE-8A0EA1C3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49366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95732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Identificamos el par de datos más cercano.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21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D181643-6FA9-0337-2B52-CBE64661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Representamos ese grupo graficando en el eje vertical la distancia entre los puntos.</a:t>
            </a:r>
          </a:p>
        </p:txBody>
      </p:sp>
    </p:spTree>
    <p:extLst>
      <p:ext uri="{BB962C8B-B14F-4D97-AF65-F5344CB8AC3E}">
        <p14:creationId xmlns:p14="http://schemas.microsoft.com/office/powerpoint/2010/main" val="146918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19E66-654C-229B-8CC4-A9511746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rial"/>
                <a:cs typeface="Arial"/>
              </a:rPr>
              <a:t>Estamos en:</a:t>
            </a:r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66DFCDA-F1DF-A85B-4773-C4393257C294}"/>
              </a:ext>
            </a:extLst>
          </p:cNvPr>
          <p:cNvGrpSpPr/>
          <p:nvPr/>
        </p:nvGrpSpPr>
        <p:grpSpPr>
          <a:xfrm>
            <a:off x="5003320" y="3784359"/>
            <a:ext cx="14406716" cy="6960606"/>
            <a:chOff x="0" y="1087047"/>
            <a:chExt cx="7203358" cy="3480303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4C53902B-CC83-3993-C7C3-A11431BF7056}"/>
                </a:ext>
              </a:extLst>
            </p:cNvPr>
            <p:cNvSpPr/>
            <p:nvPr/>
          </p:nvSpPr>
          <p:spPr>
            <a:xfrm>
              <a:off x="0" y="2680098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solidFill>
                    <a:schemeClr val="bg1"/>
                  </a:solidFill>
                  <a:latin typeface="Arial"/>
                  <a:cs typeface="Arial"/>
                </a:rPr>
                <a:t>Aprendizaje de máquina</a:t>
              </a:r>
              <a:endParaRPr lang="es-CO" sz="3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0EDC13E7-D69E-61A3-18B8-71270E8B02AB}"/>
                </a:ext>
              </a:extLst>
            </p:cNvPr>
            <p:cNvSpPr/>
            <p:nvPr/>
          </p:nvSpPr>
          <p:spPr>
            <a:xfrm rot="18289469">
              <a:off x="1177163" y="2617889"/>
              <a:ext cx="970301" cy="20522"/>
            </a:xfrm>
            <a:custGeom>
              <a:avLst/>
              <a:gdLst>
                <a:gd name="connsiteX0" fmla="*/ 0 w 970301"/>
                <a:gd name="connsiteY0" fmla="*/ 10261 h 20522"/>
                <a:gd name="connsiteX1" fmla="*/ 970301 w 97030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0301" h="20522">
                  <a:moveTo>
                    <a:pt x="0" y="10261"/>
                  </a:moveTo>
                  <a:lnTo>
                    <a:pt x="97030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7184" tIns="-27992" rIns="947186" bIns="-27996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9ED3E962-97FE-11B0-8E48-8FBB4BEDCD26}"/>
                </a:ext>
              </a:extLst>
            </p:cNvPr>
            <p:cNvSpPr/>
            <p:nvPr/>
          </p:nvSpPr>
          <p:spPr>
            <a:xfrm>
              <a:off x="1939365" y="1883573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solidFill>
                    <a:schemeClr val="bg1"/>
                  </a:solidFill>
                  <a:latin typeface="Arial"/>
                  <a:cs typeface="Arial"/>
                </a:rPr>
                <a:t>Supervisado</a:t>
              </a:r>
              <a:endParaRPr lang="es-CO" sz="3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46625107-85E9-887B-76B4-2FC33032CBC7}"/>
                </a:ext>
              </a:extLst>
            </p:cNvPr>
            <p:cNvSpPr/>
            <p:nvPr/>
          </p:nvSpPr>
          <p:spPr>
            <a:xfrm rot="19457599">
              <a:off x="3260488" y="2020496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2" tIns="-13598" rIns="673660" bIns="-13598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0164C9D6-DDF1-B458-C4B3-A6BA396FCCA7}"/>
                </a:ext>
              </a:extLst>
            </p:cNvPr>
            <p:cNvSpPr/>
            <p:nvPr/>
          </p:nvSpPr>
          <p:spPr>
            <a:xfrm>
              <a:off x="3878731" y="1485310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solidFill>
                    <a:schemeClr val="bg1"/>
                  </a:solidFill>
                  <a:latin typeface="Arial"/>
                  <a:cs typeface="Arial"/>
                </a:rPr>
                <a:t>Discreto: Clasificación</a:t>
              </a:r>
              <a:endParaRPr lang="es-CO" sz="3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5424CEB7-CB3C-2CCD-4332-A63D1331DA3C}"/>
                </a:ext>
              </a:extLst>
            </p:cNvPr>
            <p:cNvSpPr/>
            <p:nvPr/>
          </p:nvSpPr>
          <p:spPr>
            <a:xfrm rot="19457599">
              <a:off x="5199854" y="1622233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0" tIns="-13596" rIns="673662" bIns="-13600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45893F4D-3978-162F-784F-606948764611}"/>
                </a:ext>
              </a:extLst>
            </p:cNvPr>
            <p:cNvSpPr/>
            <p:nvPr/>
          </p:nvSpPr>
          <p:spPr>
            <a:xfrm>
              <a:off x="5818097" y="1087047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solidFill>
                    <a:schemeClr val="bg1"/>
                  </a:solidFill>
                  <a:latin typeface="Arial"/>
                  <a:cs typeface="Arial"/>
                </a:rPr>
                <a:t>Binaria</a:t>
              </a:r>
              <a:endParaRPr lang="es-CO" sz="3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46BA3D1E-F10A-61FB-31CB-F1447D602A6B}"/>
                </a:ext>
              </a:extLst>
            </p:cNvPr>
            <p:cNvSpPr/>
            <p:nvPr/>
          </p:nvSpPr>
          <p:spPr>
            <a:xfrm rot="2142401">
              <a:off x="5199854" y="2020496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0" tIns="-13600" rIns="673662" bIns="-13596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834FBE8-4A13-3A4A-F64F-1C58804D4B83}"/>
                </a:ext>
              </a:extLst>
            </p:cNvPr>
            <p:cNvSpPr/>
            <p:nvPr/>
          </p:nvSpPr>
          <p:spPr>
            <a:xfrm>
              <a:off x="5818097" y="1883573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latin typeface="Arial"/>
                  <a:cs typeface="Arial"/>
                </a:rPr>
                <a:t>Multinomial</a:t>
              </a:r>
              <a:endParaRPr lang="es-CO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13D80A76-FF68-5362-2BEB-744EE23052C1}"/>
                </a:ext>
              </a:extLst>
            </p:cNvPr>
            <p:cNvSpPr/>
            <p:nvPr/>
          </p:nvSpPr>
          <p:spPr>
            <a:xfrm rot="2142401">
              <a:off x="3260488" y="2418758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2" tIns="-13598" rIns="673660" bIns="-13598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1DE3D34-40C8-D481-74F8-D378F2CC1E9A}"/>
                </a:ext>
              </a:extLst>
            </p:cNvPr>
            <p:cNvSpPr/>
            <p:nvPr/>
          </p:nvSpPr>
          <p:spPr>
            <a:xfrm>
              <a:off x="3878731" y="2281835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>
                  <a:latin typeface="Arial" panose="020B0604020202020204" pitchFamily="34" charset="0"/>
                  <a:cs typeface="Arial" panose="020B0604020202020204" pitchFamily="34" charset="0"/>
                </a:rPr>
                <a:t>Continua: Regresión</a:t>
              </a:r>
              <a:endParaRPr lang="es-CO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985EA74C-02D5-6056-DDAA-5F7DAC15D8CE}"/>
                </a:ext>
              </a:extLst>
            </p:cNvPr>
            <p:cNvSpPr/>
            <p:nvPr/>
          </p:nvSpPr>
          <p:spPr>
            <a:xfrm rot="3310531">
              <a:off x="1177163" y="3414415"/>
              <a:ext cx="970301" cy="20522"/>
            </a:xfrm>
            <a:custGeom>
              <a:avLst/>
              <a:gdLst>
                <a:gd name="connsiteX0" fmla="*/ 0 w 970301"/>
                <a:gd name="connsiteY0" fmla="*/ 10261 h 20522"/>
                <a:gd name="connsiteX1" fmla="*/ 970301 w 97030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0301" h="20522">
                  <a:moveTo>
                    <a:pt x="0" y="10261"/>
                  </a:moveTo>
                  <a:lnTo>
                    <a:pt x="97030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7184" tIns="-27996" rIns="947186" bIns="-279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82FA646-9C0E-DE53-6769-213194F90860}"/>
                </a:ext>
              </a:extLst>
            </p:cNvPr>
            <p:cNvSpPr/>
            <p:nvPr/>
          </p:nvSpPr>
          <p:spPr>
            <a:xfrm>
              <a:off x="1939365" y="3476623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No supervisado</a:t>
              </a:r>
              <a:endParaRPr lang="es-CO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530592C0-C004-CA85-8EA4-0080DD1AC744}"/>
                </a:ext>
              </a:extLst>
            </p:cNvPr>
            <p:cNvSpPr/>
            <p:nvPr/>
          </p:nvSpPr>
          <p:spPr>
            <a:xfrm rot="19457599">
              <a:off x="3260488" y="3613546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0" tIns="-13596" rIns="673662" bIns="-13600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951EBC2D-87B8-181E-BA5F-C28F9081940B}"/>
                </a:ext>
              </a:extLst>
            </p:cNvPr>
            <p:cNvSpPr/>
            <p:nvPr/>
          </p:nvSpPr>
          <p:spPr>
            <a:xfrm>
              <a:off x="3878731" y="3874720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 b="1" err="1">
                  <a:latin typeface="Arial" panose="020B0604020202020204" pitchFamily="34" charset="0"/>
                  <a:cs typeface="Arial" panose="020B0604020202020204" pitchFamily="34" charset="0"/>
                </a:rPr>
                <a:t>Clustering</a:t>
              </a:r>
              <a:endParaRPr lang="es-CO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FCB9DD84-EE6C-4191-D514-463E75BC1151}"/>
                </a:ext>
              </a:extLst>
            </p:cNvPr>
            <p:cNvSpPr/>
            <p:nvPr/>
          </p:nvSpPr>
          <p:spPr>
            <a:xfrm rot="2142401">
              <a:off x="3260488" y="4011809"/>
              <a:ext cx="682381" cy="20522"/>
            </a:xfrm>
            <a:custGeom>
              <a:avLst/>
              <a:gdLst>
                <a:gd name="connsiteX0" fmla="*/ 0 w 682381"/>
                <a:gd name="connsiteY0" fmla="*/ 10261 h 20522"/>
                <a:gd name="connsiteX1" fmla="*/ 682381 w 682381"/>
                <a:gd name="connsiteY1" fmla="*/ 10261 h 2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1" h="20522">
                  <a:moveTo>
                    <a:pt x="0" y="10261"/>
                  </a:moveTo>
                  <a:lnTo>
                    <a:pt x="682381" y="102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3660" tIns="-13600" rIns="673662" bIns="-13596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4500">
                <a:lnSpc>
                  <a:spcPct val="90000"/>
                </a:lnSpc>
                <a:spcAft>
                  <a:spcPct val="35000"/>
                </a:spcAft>
              </a:pPr>
              <a:endParaRPr lang="es-CO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F81D27F-FCB9-96FE-69B4-E4871EF1D387}"/>
                </a:ext>
              </a:extLst>
            </p:cNvPr>
            <p:cNvSpPr/>
            <p:nvPr/>
          </p:nvSpPr>
          <p:spPr>
            <a:xfrm>
              <a:off x="3887153" y="3094860"/>
              <a:ext cx="1385261" cy="692630"/>
            </a:xfrm>
            <a:custGeom>
              <a:avLst/>
              <a:gdLst>
                <a:gd name="connsiteX0" fmla="*/ 0 w 1385261"/>
                <a:gd name="connsiteY0" fmla="*/ 69263 h 692630"/>
                <a:gd name="connsiteX1" fmla="*/ 69263 w 1385261"/>
                <a:gd name="connsiteY1" fmla="*/ 0 h 692630"/>
                <a:gd name="connsiteX2" fmla="*/ 1315998 w 1385261"/>
                <a:gd name="connsiteY2" fmla="*/ 0 h 692630"/>
                <a:gd name="connsiteX3" fmla="*/ 1385261 w 1385261"/>
                <a:gd name="connsiteY3" fmla="*/ 69263 h 692630"/>
                <a:gd name="connsiteX4" fmla="*/ 1385261 w 1385261"/>
                <a:gd name="connsiteY4" fmla="*/ 623367 h 692630"/>
                <a:gd name="connsiteX5" fmla="*/ 1315998 w 1385261"/>
                <a:gd name="connsiteY5" fmla="*/ 692630 h 692630"/>
                <a:gd name="connsiteX6" fmla="*/ 69263 w 1385261"/>
                <a:gd name="connsiteY6" fmla="*/ 692630 h 692630"/>
                <a:gd name="connsiteX7" fmla="*/ 0 w 1385261"/>
                <a:gd name="connsiteY7" fmla="*/ 623367 h 692630"/>
                <a:gd name="connsiteX8" fmla="*/ 0 w 1385261"/>
                <a:gd name="connsiteY8" fmla="*/ 69263 h 69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5261" h="692630">
                  <a:moveTo>
                    <a:pt x="0" y="69263"/>
                  </a:moveTo>
                  <a:cubicBezTo>
                    <a:pt x="0" y="31010"/>
                    <a:pt x="31010" y="0"/>
                    <a:pt x="69263" y="0"/>
                  </a:cubicBezTo>
                  <a:lnTo>
                    <a:pt x="1315998" y="0"/>
                  </a:lnTo>
                  <a:cubicBezTo>
                    <a:pt x="1354251" y="0"/>
                    <a:pt x="1385261" y="31010"/>
                    <a:pt x="1385261" y="69263"/>
                  </a:cubicBezTo>
                  <a:lnTo>
                    <a:pt x="1385261" y="623367"/>
                  </a:lnTo>
                  <a:cubicBezTo>
                    <a:pt x="1385261" y="661620"/>
                    <a:pt x="1354251" y="692630"/>
                    <a:pt x="1315998" y="692630"/>
                  </a:cubicBezTo>
                  <a:lnTo>
                    <a:pt x="69263" y="692630"/>
                  </a:lnTo>
                  <a:cubicBezTo>
                    <a:pt x="31010" y="692630"/>
                    <a:pt x="0" y="661620"/>
                    <a:pt x="0" y="623367"/>
                  </a:cubicBezTo>
                  <a:lnTo>
                    <a:pt x="0" y="692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892" tIns="60892" rIns="60892" bIns="60892" numCol="1" spcCol="1270" anchor="ctr" anchorCtr="0">
              <a:noAutofit/>
            </a:bodyPr>
            <a:lstStyle>
              <a:defPPr>
                <a:defRPr lang="es-CO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s-ES" sz="3200">
                  <a:latin typeface="Arial" panose="020B0604020202020204" pitchFamily="34" charset="0"/>
                  <a:cs typeface="Arial" panose="020B0604020202020204" pitchFamily="34" charset="0"/>
                </a:rPr>
                <a:t>Análisis de componentes principales</a:t>
              </a:r>
              <a:endParaRPr lang="es-CO" sz="3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54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9A8170CD-108A-CBD6-4062-5874D168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3"/>
            <a:ext cx="17477116" cy="98147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Hacemos lo mismo para el siguiente par de puntos más cercanos.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5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FD7E6317-395E-2652-3FDE-79835419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Anexamos el siguiente punto más cercano al clúster anterior. Y lo representamos con su altura.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53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08F9574D-D117-C60C-DB36-12D7BF79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Seguimos adelante...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5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9A92E28B-A2D2-A5D7-896A-3019ED3E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Seguimos adelante...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7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FAAD2F-C5AB-C285-89D4-298502B7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Seguimos adelante...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8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CCC1DA-3E85-3BB3-EF7D-52BB2902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649644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Seguimos adelante...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64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82E1481-FAF0-18B2-05FD-03952EE1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16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Seguimos adelante...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33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6581187-9151-03C2-8594-6EF33432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Hasta llegar a tener un único clúster.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4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071F524C-FDE2-C994-34DF-D8AB69E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9" y="1720615"/>
            <a:ext cx="17477114" cy="98147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5B57F-79D8-D4EF-11B7-4962E472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/>
                <a:cs typeface="Arial"/>
              </a:rPr>
              <a:t>Cuántos </a:t>
            </a:r>
            <a:r>
              <a:rPr lang="es-ES" dirty="0" err="1">
                <a:latin typeface="Arial"/>
                <a:cs typeface="Arial"/>
              </a:rPr>
              <a:t>clústers</a:t>
            </a:r>
            <a:endParaRPr lang="es-ES" dirty="0" err="1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B8479B-FA89-86B6-D99C-5A5638039E99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Donde definamos una altura máxima que es "muy lejos", va a quedar determinado un número de </a:t>
            </a:r>
            <a:r>
              <a:rPr lang="es-ES" sz="3600" dirty="0" err="1">
                <a:solidFill>
                  <a:schemeClr val="tx1"/>
                </a:solidFill>
                <a:ea typeface="+mn-lt"/>
                <a:cs typeface="+mn-lt"/>
              </a:rPr>
              <a:t>clústers</a:t>
            </a:r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0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9DA85736-8D79-35BF-CC76-8A2DFAF0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35B57F-79D8-D4EF-11B7-4962E472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/>
                <a:cs typeface="Arial"/>
              </a:rPr>
              <a:t>Cuántos </a:t>
            </a:r>
            <a:r>
              <a:rPr lang="es-ES" dirty="0" err="1">
                <a:latin typeface="Arial"/>
                <a:cs typeface="Arial"/>
              </a:rPr>
              <a:t>clústers</a:t>
            </a:r>
            <a:endParaRPr lang="es-ES" dirty="0" err="1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B8479B-FA89-86B6-D99C-5A5638039E99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Algo muy útil de este algoritmo es que no importa si definimos distancia en 5 dimensiones, el </a:t>
            </a:r>
            <a:r>
              <a:rPr lang="es-ES" sz="3600" dirty="0" err="1">
                <a:solidFill>
                  <a:schemeClr val="tx1"/>
                </a:solidFill>
                <a:ea typeface="+mn-lt"/>
                <a:cs typeface="+mn-lt"/>
              </a:rPr>
              <a:t>dendograma</a:t>
            </a:r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 seguirá siendo una representación 2D.</a:t>
            </a:r>
            <a:endParaRPr lang="es-ES" sz="36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59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36D338C-0304-C795-B192-07F3985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Primero hablemos de distancia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43EAC-CBEB-22AF-B6BC-D6C190A42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2448" y="4429110"/>
            <a:ext cx="7143800" cy="874412"/>
          </a:xfrm>
        </p:spPr>
        <p:txBody>
          <a:bodyPr/>
          <a:lstStyle/>
          <a:p>
            <a:pPr marL="0" indent="0">
              <a:buNone/>
            </a:pPr>
            <a:r>
              <a:rPr lang="es-CO" sz="4800" b="1" dirty="0" err="1">
                <a:solidFill>
                  <a:schemeClr val="accent4"/>
                </a:solidFill>
              </a:rPr>
              <a:t>Euclideana</a:t>
            </a:r>
            <a:r>
              <a:rPr lang="es-CO" sz="4800" dirty="0"/>
              <a:t>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628A13-1ADF-7B60-4663-AE39EB76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81" y="5473405"/>
            <a:ext cx="5295070" cy="21709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D12611-6CE7-7060-4E9D-75711E21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4" y="9079514"/>
            <a:ext cx="5936568" cy="2258476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2216B3F-7501-E037-5942-D1BF749B6B8A}"/>
              </a:ext>
            </a:extLst>
          </p:cNvPr>
          <p:cNvSpPr txBox="1">
            <a:spLocks/>
          </p:cNvSpPr>
          <p:nvPr/>
        </p:nvSpPr>
        <p:spPr bwMode="auto">
          <a:xfrm>
            <a:off x="4762448" y="8156280"/>
            <a:ext cx="7143800" cy="87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800" b="1" dirty="0">
                <a:solidFill>
                  <a:schemeClr val="accent1"/>
                </a:solidFill>
              </a:rPr>
              <a:t>Manhattan</a:t>
            </a:r>
            <a:r>
              <a:rPr lang="es-CO" sz="48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2" name="Medio marco 11">
            <a:extLst>
              <a:ext uri="{FF2B5EF4-FFF2-40B4-BE49-F238E27FC236}">
                <a16:creationId xmlns:a16="http://schemas.microsoft.com/office/drawing/2014/main" id="{706CE7DE-16D9-A896-7AF2-FE3186757B09}"/>
              </a:ext>
            </a:extLst>
          </p:cNvPr>
          <p:cNvSpPr/>
          <p:nvPr/>
        </p:nvSpPr>
        <p:spPr>
          <a:xfrm rot="10800000" flipH="1" flipV="1">
            <a:off x="14466401" y="5473404"/>
            <a:ext cx="3413166" cy="2779776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>
              <a:solidFill>
                <a:schemeClr val="tx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19B1108-A6BC-6960-E318-A34ACDB3370D}"/>
              </a:ext>
            </a:extLst>
          </p:cNvPr>
          <p:cNvSpPr/>
          <p:nvPr/>
        </p:nvSpPr>
        <p:spPr>
          <a:xfrm>
            <a:off x="14232082" y="8010056"/>
            <a:ext cx="468632" cy="4862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85FF3DA-B854-C689-E072-EFE6670DBC88}"/>
              </a:ext>
            </a:extLst>
          </p:cNvPr>
          <p:cNvSpPr/>
          <p:nvPr/>
        </p:nvSpPr>
        <p:spPr>
          <a:xfrm>
            <a:off x="17645250" y="5230278"/>
            <a:ext cx="468632" cy="4862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FCD121F-2C05-3EB9-1418-0DEF50C5AD4D}"/>
              </a:ext>
            </a:extLst>
          </p:cNvPr>
          <p:cNvCxnSpPr>
            <a:cxnSpLocks/>
            <a:stCxn id="13" idx="7"/>
            <a:endCxn id="14" idx="3"/>
          </p:cNvCxnSpPr>
          <p:nvPr/>
        </p:nvCxnSpPr>
        <p:spPr>
          <a:xfrm flipV="1">
            <a:off x="14632084" y="5645317"/>
            <a:ext cx="3081796" cy="243595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C05FF3-6002-DDC6-5EEE-87D22BAD28EA}"/>
              </a:ext>
            </a:extLst>
          </p:cNvPr>
          <p:cNvSpPr txBox="1"/>
          <p:nvPr/>
        </p:nvSpPr>
        <p:spPr>
          <a:xfrm>
            <a:off x="13128540" y="6415982"/>
            <a:ext cx="12550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1828800">
              <a:spcBef>
                <a:spcPct val="20000"/>
              </a:spcBef>
            </a:pPr>
            <a:r>
              <a:rPr lang="es-CO" sz="2800" b="1" dirty="0">
                <a:solidFill>
                  <a:schemeClr val="accent5"/>
                </a:solidFill>
              </a:rPr>
              <a:t>X1</a:t>
            </a:r>
            <a:endParaRPr lang="es-CO" sz="2800" b="1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B207FB4-3343-9A42-8A91-F23280862473}"/>
              </a:ext>
            </a:extLst>
          </p:cNvPr>
          <p:cNvSpPr txBox="1"/>
          <p:nvPr/>
        </p:nvSpPr>
        <p:spPr>
          <a:xfrm>
            <a:off x="15118840" y="4561960"/>
            <a:ext cx="12550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1828800">
              <a:spcBef>
                <a:spcPct val="20000"/>
              </a:spcBef>
            </a:pPr>
            <a:r>
              <a:rPr lang="es-CO" sz="2800" b="1" dirty="0">
                <a:solidFill>
                  <a:schemeClr val="accent5"/>
                </a:solidFill>
              </a:rPr>
              <a:t>X2</a:t>
            </a:r>
            <a:endParaRPr lang="es-CO" sz="2800" b="1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F1771E7-1D37-0261-4BEE-628D037D6EEC}"/>
                  </a:ext>
                </a:extLst>
              </p:cNvPr>
              <p:cNvSpPr txBox="1"/>
              <p:nvPr/>
            </p:nvSpPr>
            <p:spPr>
              <a:xfrm>
                <a:off x="16011566" y="7235488"/>
                <a:ext cx="1986826" cy="53373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l-GR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l-GR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CO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CO" sz="28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F1771E7-1D37-0261-4BEE-628D037D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566" y="7235488"/>
                <a:ext cx="1986826" cy="533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27209337-8987-0E07-BDE9-F5BA2A2B9029}"/>
              </a:ext>
            </a:extLst>
          </p:cNvPr>
          <p:cNvSpPr txBox="1"/>
          <p:nvPr/>
        </p:nvSpPr>
        <p:spPr>
          <a:xfrm>
            <a:off x="13945439" y="8616146"/>
            <a:ext cx="92525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1828800">
              <a:spcBef>
                <a:spcPct val="20000"/>
              </a:spcBef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(0,0)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2865FA3-EE4F-AB27-0B6F-79150BFD64B9}"/>
              </a:ext>
            </a:extLst>
          </p:cNvPr>
          <p:cNvSpPr txBox="1"/>
          <p:nvPr/>
        </p:nvSpPr>
        <p:spPr>
          <a:xfrm>
            <a:off x="18421230" y="4687968"/>
            <a:ext cx="140294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1828800">
              <a:spcBef>
                <a:spcPct val="20000"/>
              </a:spcBef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(X1,X2)</a:t>
            </a:r>
          </a:p>
        </p:txBody>
      </p:sp>
    </p:spTree>
    <p:extLst>
      <p:ext uri="{BB962C8B-B14F-4D97-AF65-F5344CB8AC3E}">
        <p14:creationId xmlns:p14="http://schemas.microsoft.com/office/powerpoint/2010/main" val="660754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9336C-1909-6334-DEFC-90ED0B60FF4C}"/>
              </a:ext>
            </a:extLst>
          </p:cNvPr>
          <p:cNvSpPr txBox="1"/>
          <p:nvPr/>
        </p:nvSpPr>
        <p:spPr>
          <a:xfrm>
            <a:off x="13049250" y="4066639"/>
            <a:ext cx="908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500" dirty="0"/>
              <a:t>Agrupación por densidad</a:t>
            </a:r>
          </a:p>
        </p:txBody>
      </p:sp>
    </p:spTree>
    <p:extLst>
      <p:ext uri="{BB962C8B-B14F-4D97-AF65-F5344CB8AC3E}">
        <p14:creationId xmlns:p14="http://schemas.microsoft.com/office/powerpoint/2010/main" val="3874233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01B9B-3322-66BC-9E9D-01DDC59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/>
                <a:cs typeface="Arial"/>
              </a:rPr>
              <a:t>Intuición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CAE502-9784-AB3B-ED18-ABC5A68E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1" y="4365626"/>
            <a:ext cx="7027654" cy="9051924"/>
          </a:xfrm>
        </p:spPr>
        <p:txBody>
          <a:bodyPr/>
          <a:lstStyle/>
          <a:p>
            <a:r>
              <a:rPr lang="es-ES" sz="4000" dirty="0">
                <a:latin typeface="Arial"/>
                <a:cs typeface="Arial"/>
              </a:rPr>
              <a:t>Identificamos los datos más "populares", los "extrovertidos", ellos invitan nuevos amigos al parche.</a:t>
            </a:r>
          </a:p>
          <a:p>
            <a:r>
              <a:rPr lang="es-ES" sz="4000" dirty="0">
                <a:latin typeface="Arial"/>
                <a:cs typeface="Arial"/>
              </a:rPr>
              <a:t>Los más tímidos se unen porque los populares los invitan.</a:t>
            </a:r>
          </a:p>
          <a:p>
            <a:r>
              <a:rPr lang="es-ES" sz="4000" dirty="0">
                <a:latin typeface="Arial"/>
                <a:cs typeface="Arial"/>
              </a:rPr>
              <a:t>Algunos se quedan solitos.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573F3E-424C-33D3-0718-50481B70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499" y="3824378"/>
            <a:ext cx="8563154" cy="71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8A6527-4DA5-E41A-BAB9-FA3C51DF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Partimos de los datos que vamos a agrupar.</a:t>
            </a:r>
          </a:p>
        </p:txBody>
      </p:sp>
    </p:spTree>
    <p:extLst>
      <p:ext uri="{BB962C8B-B14F-4D97-AF65-F5344CB8AC3E}">
        <p14:creationId xmlns:p14="http://schemas.microsoft.com/office/powerpoint/2010/main" val="1814481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A834697-145D-51DA-27DE-045DFBED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Definimos dos cosas: el </a:t>
            </a:r>
            <a:r>
              <a:rPr lang="es-ES" sz="3600" b="1" dirty="0">
                <a:solidFill>
                  <a:schemeClr val="tx1"/>
                </a:solidFill>
                <a:ea typeface="+mn-lt"/>
                <a:cs typeface="+mn-lt"/>
              </a:rPr>
              <a:t>radio de contacto </a:t>
            </a:r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entre los puntos, y qué significa ser </a:t>
            </a:r>
            <a:r>
              <a:rPr lang="es-ES" sz="3600" b="1" dirty="0">
                <a:solidFill>
                  <a:schemeClr val="tx1"/>
                </a:solidFill>
                <a:ea typeface="+mn-lt"/>
                <a:cs typeface="+mn-lt"/>
              </a:rPr>
              <a:t>"popular"</a:t>
            </a:r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, por ejemplo tener "3 amigos".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855286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534F787-B60B-2964-789C-CAFA183F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Este punto es popular, porque tiene contacto (así sea parcial) con tres amigos.</a:t>
            </a:r>
            <a:endParaRPr lang="es-ES" sz="36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89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ECF89C9-CCBE-56D6-B075-D764AF5B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649644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Este punto no es popular.</a:t>
            </a:r>
            <a:endParaRPr lang="es-ES" sz="36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048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DAD722C-ACC6-F8AC-EC37-1FD88E19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Todos los puntos "populares" se llaman </a:t>
            </a:r>
            <a:r>
              <a:rPr lang="es-ES" sz="3600" b="1" dirty="0">
                <a:solidFill>
                  <a:schemeClr val="tx1"/>
                </a:solidFill>
                <a:ea typeface="+mn-lt"/>
                <a:cs typeface="+mn-lt"/>
              </a:rPr>
              <a:t>puntos </a:t>
            </a:r>
            <a:r>
              <a:rPr lang="es-ES" sz="3600" b="1" dirty="0" err="1">
                <a:solidFill>
                  <a:schemeClr val="tx1"/>
                </a:solidFill>
                <a:ea typeface="+mn-lt"/>
                <a:cs typeface="+mn-lt"/>
              </a:rPr>
              <a:t>core</a:t>
            </a:r>
            <a:r>
              <a:rPr lang="es-ES" sz="3600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s-ES" sz="36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174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, Gráfico de burbujas&#10;&#10;Descripción generada automáticamente">
            <a:extLst>
              <a:ext uri="{FF2B5EF4-FFF2-40B4-BE49-F238E27FC236}">
                <a16:creationId xmlns:a16="http://schemas.microsoft.com/office/drawing/2014/main" id="{45B5F876-5E10-08A3-1EDF-124A81FE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678400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685800" indent="-685800" algn="ctr">
              <a:buAutoNum type="arabicPeriod"/>
            </a:pPr>
            <a:r>
              <a:rPr lang="es-ES" sz="3600" dirty="0">
                <a:solidFill>
                  <a:schemeClr val="tx1"/>
                </a:solidFill>
                <a:cs typeface="Calibri"/>
              </a:rPr>
              <a:t>Escogemos un punto </a:t>
            </a:r>
            <a:r>
              <a:rPr lang="es-ES" sz="3600" dirty="0" err="1">
                <a:solidFill>
                  <a:schemeClr val="tx1"/>
                </a:solidFill>
                <a:cs typeface="Calibri"/>
              </a:rPr>
              <a:t>core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aleatoriamente, y anexamos al </a:t>
            </a:r>
            <a:r>
              <a:rPr lang="es-ES" sz="3600" dirty="0" err="1">
                <a:solidFill>
                  <a:schemeClr val="tx1"/>
                </a:solidFill>
                <a:cs typeface="Calibri"/>
              </a:rPr>
              <a:t>cluster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todos </a:t>
            </a:r>
            <a:r>
              <a:rPr lang="es-ES" sz="3600" b="1" dirty="0">
                <a:solidFill>
                  <a:schemeClr val="tx1"/>
                </a:solidFill>
                <a:cs typeface="Calibri"/>
              </a:rPr>
              <a:t>sus puntos </a:t>
            </a:r>
            <a:r>
              <a:rPr lang="es-ES" sz="3600" b="1" dirty="0" err="1">
                <a:solidFill>
                  <a:schemeClr val="tx1"/>
                </a:solidFill>
                <a:cs typeface="Calibri"/>
              </a:rPr>
              <a:t>core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cercanos.</a:t>
            </a:r>
          </a:p>
        </p:txBody>
      </p:sp>
    </p:spTree>
    <p:extLst>
      <p:ext uri="{BB962C8B-B14F-4D97-AF65-F5344CB8AC3E}">
        <p14:creationId xmlns:p14="http://schemas.microsoft.com/office/powerpoint/2010/main" val="425946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75D8998-2E8A-0174-DA1B-EFC20029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477116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685800" indent="-685800" algn="ctr">
              <a:buAutoNum type="arabicPeriod"/>
            </a:pPr>
            <a:r>
              <a:rPr lang="es-ES" sz="3600" dirty="0">
                <a:solidFill>
                  <a:schemeClr val="tx1"/>
                </a:solidFill>
                <a:cs typeface="Calibri"/>
              </a:rPr>
              <a:t>Los populares se juntan primero con los populares.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12612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B49C144-8EA4-531C-A355-0B04CAD6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685800" indent="-685800" algn="ctr">
              <a:buAutoNum type="arabicPeriod"/>
            </a:pPr>
            <a:r>
              <a:rPr lang="es-ES" sz="3600" dirty="0">
                <a:solidFill>
                  <a:schemeClr val="tx1"/>
                </a:solidFill>
                <a:cs typeface="Calibri"/>
              </a:rPr>
              <a:t>Cuando no quedan más populares en un grupo, escogemos </a:t>
            </a:r>
            <a:r>
              <a:rPr lang="es-ES" sz="3600" b="1" dirty="0">
                <a:solidFill>
                  <a:schemeClr val="tx1"/>
                </a:solidFill>
                <a:cs typeface="Calibri"/>
              </a:rPr>
              <a:t>otro punto </a:t>
            </a:r>
            <a:r>
              <a:rPr lang="es-ES" sz="3600" b="1" dirty="0" err="1">
                <a:solidFill>
                  <a:schemeClr val="tx1"/>
                </a:solidFill>
                <a:cs typeface="Calibri"/>
              </a:rPr>
              <a:t>core</a:t>
            </a:r>
            <a:r>
              <a:rPr lang="es-ES" sz="3600" b="1" dirty="0">
                <a:solidFill>
                  <a:schemeClr val="tx1"/>
                </a:solidFill>
                <a:cs typeface="Calibri"/>
              </a:rPr>
              <a:t> aleatorio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(de los que no están ya en parche).</a:t>
            </a:r>
            <a:endParaRPr lang="es-E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82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36D338C-0304-C795-B192-07F3985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DF2D2E3-DEA6-01A1-0B8C-9B3BDA673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spcBef>
                <a:spcPct val="20000"/>
              </a:spcBef>
              <a:buNone/>
            </a:pPr>
            <a:r>
              <a:rPr lang="es-CO" sz="4000" dirty="0"/>
              <a:t>Debemos encontrar la distancia de 3 casas, a un centro comercial</a:t>
            </a:r>
          </a:p>
          <a:p>
            <a:pPr marL="0" indent="0" algn="just">
              <a:lnSpc>
                <a:spcPct val="100000"/>
              </a:lnSpc>
              <a:spcBef>
                <a:spcPct val="20000"/>
              </a:spcBef>
              <a:buNone/>
            </a:pPr>
            <a:endParaRPr lang="es-CO" sz="4000" dirty="0"/>
          </a:p>
          <a:p>
            <a:pPr marL="0" indent="0" algn="just">
              <a:lnSpc>
                <a:spcPct val="100000"/>
              </a:lnSpc>
              <a:spcBef>
                <a:spcPct val="20000"/>
              </a:spcBef>
              <a:buNone/>
            </a:pPr>
            <a:r>
              <a:rPr lang="es-CO" sz="4000" dirty="0"/>
              <a:t>Calcular la distancia de cada casa al centro comercial, con la distancia </a:t>
            </a:r>
            <a:r>
              <a:rPr lang="es-CO" sz="4000" dirty="0" err="1"/>
              <a:t>euclideana</a:t>
            </a:r>
            <a:r>
              <a:rPr lang="es-CO" sz="4000" dirty="0"/>
              <a:t> y con la distancia Manhattan </a:t>
            </a:r>
          </a:p>
          <a:p>
            <a:pPr marL="0" indent="0" algn="just">
              <a:lnSpc>
                <a:spcPct val="100000"/>
              </a:lnSpc>
              <a:spcBef>
                <a:spcPct val="20000"/>
              </a:spcBef>
              <a:buNone/>
            </a:pPr>
            <a:r>
              <a:rPr lang="es-CO" sz="4000" dirty="0"/>
              <a:t> 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3434E2C-6C1D-11F4-45F6-AE86A0AAF5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6814473"/>
              </p:ext>
            </p:extLst>
          </p:nvPr>
        </p:nvGraphicFramePr>
        <p:xfrm>
          <a:off x="13830300" y="3381377"/>
          <a:ext cx="8077200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4256155972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672017962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628372716"/>
                    </a:ext>
                  </a:extLst>
                </a:gridCol>
              </a:tblGrid>
              <a:tr h="1223010">
                <a:tc>
                  <a:txBody>
                    <a:bodyPr/>
                    <a:lstStyle/>
                    <a:p>
                      <a:endParaRPr lang="es-CO" sz="36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Norte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Oriente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02793601"/>
                  </a:ext>
                </a:extLst>
              </a:tr>
              <a:tr h="1223010">
                <a:tc>
                  <a:txBody>
                    <a:bodyPr/>
                    <a:lstStyle/>
                    <a:p>
                      <a:r>
                        <a:rPr lang="es-CO" sz="3600" dirty="0"/>
                        <a:t>Punto 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200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100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953687464"/>
                  </a:ext>
                </a:extLst>
              </a:tr>
              <a:tr h="1223010">
                <a:tc>
                  <a:txBody>
                    <a:bodyPr/>
                    <a:lstStyle/>
                    <a:p>
                      <a:r>
                        <a:rPr lang="es-CO" sz="3600" dirty="0"/>
                        <a:t>Punto 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150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150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84398703"/>
                  </a:ext>
                </a:extLst>
              </a:tr>
              <a:tr h="1223010">
                <a:tc>
                  <a:txBody>
                    <a:bodyPr/>
                    <a:lstStyle/>
                    <a:p>
                      <a:r>
                        <a:rPr lang="es-CO" sz="3600" dirty="0"/>
                        <a:t>Punto 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-50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dirty="0"/>
                        <a:t>250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216362285"/>
                  </a:ext>
                </a:extLst>
              </a:tr>
              <a:tr h="1223010">
                <a:tc>
                  <a:txBody>
                    <a:bodyPr/>
                    <a:lstStyle/>
                    <a:p>
                      <a:r>
                        <a:rPr lang="es-CO" sz="3600" b="1" dirty="0"/>
                        <a:t>Centro comercial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b="1" dirty="0"/>
                        <a:t>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600" b="1" dirty="0"/>
                        <a:t>0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57063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70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6883784-CDC9-1831-4871-8FF2AED6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685800" indent="-685800" algn="ctr">
              <a:buAutoNum type="arabicPeriod"/>
            </a:pPr>
            <a:r>
              <a:rPr lang="es-ES" sz="3600" dirty="0">
                <a:solidFill>
                  <a:schemeClr val="tx1"/>
                </a:solidFill>
                <a:cs typeface="Calibri"/>
              </a:rPr>
              <a:t>Se arman parches de todos los "puntos populares". Quedan los "puntos tímidos", o los que llamamos </a:t>
            </a:r>
            <a:r>
              <a:rPr lang="es-ES" sz="3600" b="1" dirty="0">
                <a:solidFill>
                  <a:schemeClr val="tx1"/>
                </a:solidFill>
                <a:cs typeface="Calibri"/>
              </a:rPr>
              <a:t>no-</a:t>
            </a:r>
            <a:r>
              <a:rPr lang="es-ES" sz="3600" b="1" dirty="0" err="1">
                <a:solidFill>
                  <a:schemeClr val="tx1"/>
                </a:solidFill>
                <a:cs typeface="Calibri"/>
              </a:rPr>
              <a:t>core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.</a:t>
            </a:r>
            <a:endParaRPr lang="es-E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8271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31EABE5-6175-2325-67E3-2734281B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9" y="1720612"/>
            <a:ext cx="17592134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2. Luego, los puntos tímidos se anexan a los puntos populares que tienen cerca. </a:t>
            </a:r>
            <a:endParaRPr lang="es-E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234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A59C707-0079-F67E-D769-63D42700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649644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2. Noten: como el punto anexado es tímido, no es </a:t>
            </a:r>
            <a:r>
              <a:rPr lang="es-ES" sz="3600" dirty="0" err="1">
                <a:solidFill>
                  <a:schemeClr val="tx1"/>
                </a:solidFill>
                <a:cs typeface="Calibri"/>
              </a:rPr>
              <a:t>core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, ese</a:t>
            </a:r>
            <a:r>
              <a:rPr lang="es-ES" sz="3600" b="1" dirty="0">
                <a:solidFill>
                  <a:schemeClr val="tx1"/>
                </a:solidFill>
                <a:cs typeface="Calibri"/>
              </a:rPr>
              <a:t> sólo se une al clúster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de los populares, pero no invita a nadie más. </a:t>
            </a:r>
            <a:endParaRPr lang="es-E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136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0847FE-63A3-1F12-1E6E-8C1B604A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2"/>
            <a:ext cx="17649644" cy="98722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2. Todos los puntos tímidos se unen a los </a:t>
            </a:r>
            <a:r>
              <a:rPr lang="es-ES" sz="3600" dirty="0" err="1">
                <a:solidFill>
                  <a:schemeClr val="tx1"/>
                </a:solidFill>
                <a:cs typeface="Calibri"/>
              </a:rPr>
              <a:t>clústers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 de los puntos populares que tienen cerca. </a:t>
            </a:r>
            <a:endParaRPr lang="es-E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449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8EC8782-7C1F-81CE-38BD-EA266E6E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8" y="1720611"/>
            <a:ext cx="17477116" cy="9843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E16C3C-B22F-E070-27F0-D4750DEE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Agrupando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0C9AAE6-8462-8862-C6A0-FCA4A651B998}"/>
              </a:ext>
            </a:extLst>
          </p:cNvPr>
          <p:cNvSpPr/>
          <p:nvPr/>
        </p:nvSpPr>
        <p:spPr>
          <a:xfrm>
            <a:off x="3538952" y="11966978"/>
            <a:ext cx="17454112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cs typeface="Calibri"/>
              </a:rPr>
              <a:t>3. Los puntos tímidos que no tienen ningún contacto con algún punto popular se declaran </a:t>
            </a:r>
            <a:r>
              <a:rPr lang="es-ES" sz="3600" b="1" i="1" dirty="0" err="1">
                <a:solidFill>
                  <a:schemeClr val="tx1"/>
                </a:solidFill>
                <a:cs typeface="Calibri"/>
              </a:rPr>
              <a:t>outliers</a:t>
            </a:r>
            <a:r>
              <a:rPr lang="es-ES" sz="3600" b="1" i="1" dirty="0">
                <a:solidFill>
                  <a:schemeClr val="tx1"/>
                </a:solidFill>
                <a:cs typeface="Calibri"/>
              </a:rPr>
              <a:t> </a:t>
            </a:r>
            <a:r>
              <a:rPr lang="es-ES" sz="3600" dirty="0">
                <a:solidFill>
                  <a:schemeClr val="tx1"/>
                </a:solidFill>
                <a:cs typeface="Calibri"/>
              </a:rPr>
              <a:t>(datos atípicos). No pertenecen a ningún clúster.</a:t>
            </a:r>
          </a:p>
        </p:txBody>
      </p:sp>
    </p:spTree>
    <p:extLst>
      <p:ext uri="{BB962C8B-B14F-4D97-AF65-F5344CB8AC3E}">
        <p14:creationId xmlns:p14="http://schemas.microsoft.com/office/powerpoint/2010/main" val="44535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5B57F-79D8-D4EF-11B7-4962E472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ts val="2000"/>
              </a:spcBef>
              <a:buFont typeface="Arial" panose="020B0604020202020204" pitchFamily="34" charset="0"/>
            </a:pPr>
            <a:r>
              <a:rPr lang="es-ES" sz="7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Cuántos </a:t>
            </a:r>
            <a:r>
              <a:rPr lang="es-ES" sz="7200" b="1" dirty="0" err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clústers</a:t>
            </a:r>
            <a:endParaRPr lang="es-ES" sz="72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C7F7F6-2753-EEEA-ABBF-DF4D828E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4365626"/>
            <a:ext cx="8407880" cy="9051924"/>
          </a:xfrm>
        </p:spPr>
        <p:txBody>
          <a:bodyPr/>
          <a:lstStyle/>
          <a:p>
            <a:r>
              <a:rPr lang="es-ES" sz="4800" dirty="0">
                <a:latin typeface="Arial"/>
                <a:cs typeface="Arial"/>
              </a:rPr>
              <a:t>En este modelo podemos jugar con el radio y la cantidad de contactos.</a:t>
            </a:r>
          </a:p>
          <a:p>
            <a:r>
              <a:rPr lang="es-ES" sz="4800" dirty="0">
                <a:latin typeface="Arial"/>
                <a:cs typeface="Arial"/>
              </a:rPr>
              <a:t>Cuanto mayor sea el radio, o menor sean los contactos requeridos para ser popular, menor cantidad de </a:t>
            </a:r>
            <a:r>
              <a:rPr lang="es-ES" sz="4800" dirty="0" err="1">
                <a:latin typeface="Arial"/>
                <a:cs typeface="Arial"/>
              </a:rPr>
              <a:t>clústers</a:t>
            </a:r>
            <a:r>
              <a:rPr lang="es-ES" sz="4800" dirty="0">
                <a:latin typeface="Arial"/>
                <a:cs typeface="Arial"/>
              </a:rPr>
              <a:t> habrá.</a:t>
            </a:r>
          </a:p>
        </p:txBody>
      </p:sp>
      <p:pic>
        <p:nvPicPr>
          <p:cNvPr id="5" name="Imagen 4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92E54F64-2AB8-9684-A8EF-9006811E9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554" y="5428905"/>
            <a:ext cx="5486400" cy="40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3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0893-5B10-B856-DEA1-03E92DAF8215}"/>
              </a:ext>
            </a:extLst>
          </p:cNvPr>
          <p:cNvSpPr txBox="1"/>
          <p:nvPr/>
        </p:nvSpPr>
        <p:spPr>
          <a:xfrm>
            <a:off x="1485900" y="4143375"/>
            <a:ext cx="8515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5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3719371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371EF-54FF-B12F-3090-265BEEFA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just">
              <a:spcBef>
                <a:spcPts val="2000"/>
              </a:spcBef>
              <a:buFont typeface="Arial" panose="020B0604020202020204" pitchFamily="34" charset="0"/>
            </a:pPr>
            <a:r>
              <a:rPr lang="es-ES" sz="7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s-ES" sz="7200" b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aplicar agrupación</a:t>
            </a:r>
            <a:endParaRPr lang="es-ES" sz="7200" b="1" dirty="0" err="1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DADA9-F641-A5EF-D232-2D1CDC76F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800" dirty="0">
                <a:latin typeface="Arial"/>
                <a:cs typeface="Arial"/>
              </a:rPr>
              <a:t>No sólo hace falta identificar cuántos grupos queremos conformar (jugar con los parámetros).</a:t>
            </a:r>
          </a:p>
          <a:p>
            <a:r>
              <a:rPr lang="es-ES" sz="4800" dirty="0">
                <a:latin typeface="Arial"/>
                <a:cs typeface="Arial"/>
              </a:rPr>
              <a:t>Hay que probar varios métodos de </a:t>
            </a:r>
            <a:r>
              <a:rPr lang="es-ES" sz="4800" i="1" dirty="0" err="1">
                <a:latin typeface="Arial"/>
                <a:cs typeface="Arial"/>
              </a:rPr>
              <a:t>clustering</a:t>
            </a:r>
            <a:r>
              <a:rPr lang="es-ES" sz="4800" i="1" dirty="0">
                <a:latin typeface="Arial"/>
                <a:cs typeface="Arial"/>
              </a:rPr>
              <a:t> </a:t>
            </a:r>
            <a:r>
              <a:rPr lang="es-ES" sz="4800" dirty="0">
                <a:latin typeface="Arial"/>
                <a:cs typeface="Arial"/>
              </a:rPr>
              <a:t>para encontrar el modelo que tenga más sentido para cada problema.</a:t>
            </a:r>
          </a:p>
          <a:p>
            <a:r>
              <a:rPr lang="es-ES" sz="4800" dirty="0">
                <a:latin typeface="Arial"/>
                <a:cs typeface="Arial"/>
              </a:rPr>
              <a:t>A veces los grupos dan resultados intuitivos, interpretables. Tienen un sentido. A veces no. Aquí entra el </a:t>
            </a:r>
            <a:r>
              <a:rPr lang="es-ES" sz="4800" b="1" dirty="0">
                <a:latin typeface="Arial"/>
                <a:cs typeface="Arial"/>
              </a:rPr>
              <a:t>criterio del/la analista</a:t>
            </a:r>
            <a:r>
              <a:rPr lang="es-ES" sz="48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356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7D4D39-E29A-5714-8E6E-DA7376ACE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95" b="54981"/>
          <a:stretch/>
        </p:blipFill>
        <p:spPr>
          <a:xfrm>
            <a:off x="4819293" y="5868545"/>
            <a:ext cx="14774170" cy="35187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E4887C-AFA6-A70F-5CCE-2C76243C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68" r="195" b="397"/>
          <a:stretch/>
        </p:blipFill>
        <p:spPr>
          <a:xfrm>
            <a:off x="4819292" y="9533112"/>
            <a:ext cx="14745436" cy="3305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4C0CFC-BA54-44F8-DAC0-A116B4114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" b="44841"/>
          <a:stretch/>
        </p:blipFill>
        <p:spPr>
          <a:xfrm>
            <a:off x="4819290" y="1654320"/>
            <a:ext cx="14718504" cy="399589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0831F6A-1959-E524-17E9-77658C65A8BA}"/>
              </a:ext>
            </a:extLst>
          </p:cNvPr>
          <p:cNvSpPr txBox="1"/>
          <p:nvPr/>
        </p:nvSpPr>
        <p:spPr>
          <a:xfrm>
            <a:off x="3151516" y="12985631"/>
            <a:ext cx="54864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3600" dirty="0">
                <a:solidFill>
                  <a:schemeClr val="bg1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Ryan Wingate</a:t>
            </a:r>
            <a:endParaRPr lang="en-US" sz="360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9507D9C-1F44-E85F-A731-1A4F887D3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823" y="166117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CO" sz="7200" b="1" dirty="0">
                <a:solidFill>
                  <a:srgbClr val="002060"/>
                </a:solidFill>
              </a:rPr>
              <a:t>Depende del problema, hay mejor modelo</a:t>
            </a:r>
            <a:endParaRPr lang="es-ES" sz="72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070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371EF-54FF-B12F-3090-265BEEFA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just">
              <a:spcBef>
                <a:spcPts val="2000"/>
              </a:spcBef>
              <a:buFont typeface="Arial" panose="020B0604020202020204" pitchFamily="34" charset="0"/>
            </a:pPr>
            <a:r>
              <a:rPr lang="es-ES" sz="7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DADA9-F641-A5EF-D232-2D1CDC76F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6000" dirty="0">
                <a:hlinkClick r:id="rId2"/>
              </a:rPr>
              <a:t>Estadística multivariada: inferencia y métodos (unal.edu.co)</a:t>
            </a:r>
            <a:endParaRPr lang="es-ES" sz="2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273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36D338C-0304-C795-B192-07F3985D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Ejemplo: Distancia al centro comercial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3434E2C-6C1D-11F4-45F6-AE86A0AAF5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874271"/>
              </p:ext>
            </p:extLst>
          </p:nvPr>
        </p:nvGraphicFramePr>
        <p:xfrm>
          <a:off x="5081015" y="4343399"/>
          <a:ext cx="14221970" cy="627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394">
                  <a:extLst>
                    <a:ext uri="{9D8B030D-6E8A-4147-A177-3AD203B41FA5}">
                      <a16:colId xmlns:a16="http://schemas.microsoft.com/office/drawing/2014/main" val="4256155972"/>
                    </a:ext>
                  </a:extLst>
                </a:gridCol>
                <a:gridCol w="2844394">
                  <a:extLst>
                    <a:ext uri="{9D8B030D-6E8A-4147-A177-3AD203B41FA5}">
                      <a16:colId xmlns:a16="http://schemas.microsoft.com/office/drawing/2014/main" val="2672017962"/>
                    </a:ext>
                  </a:extLst>
                </a:gridCol>
                <a:gridCol w="2844394">
                  <a:extLst>
                    <a:ext uri="{9D8B030D-6E8A-4147-A177-3AD203B41FA5}">
                      <a16:colId xmlns:a16="http://schemas.microsoft.com/office/drawing/2014/main" val="3628372716"/>
                    </a:ext>
                  </a:extLst>
                </a:gridCol>
                <a:gridCol w="2844394">
                  <a:extLst>
                    <a:ext uri="{9D8B030D-6E8A-4147-A177-3AD203B41FA5}">
                      <a16:colId xmlns:a16="http://schemas.microsoft.com/office/drawing/2014/main" val="978346010"/>
                    </a:ext>
                  </a:extLst>
                </a:gridCol>
                <a:gridCol w="2844394">
                  <a:extLst>
                    <a:ext uri="{9D8B030D-6E8A-4147-A177-3AD203B41FA5}">
                      <a16:colId xmlns:a16="http://schemas.microsoft.com/office/drawing/2014/main" val="3346249025"/>
                    </a:ext>
                  </a:extLst>
                </a:gridCol>
              </a:tblGrid>
              <a:tr h="1257418">
                <a:tc>
                  <a:txBody>
                    <a:bodyPr/>
                    <a:lstStyle/>
                    <a:p>
                      <a:endParaRPr lang="es-CO" sz="35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Norte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Oriente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Manhattan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Euclidiana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02793601"/>
                  </a:ext>
                </a:extLst>
              </a:tr>
              <a:tr h="1257418">
                <a:tc>
                  <a:txBody>
                    <a:bodyPr/>
                    <a:lstStyle/>
                    <a:p>
                      <a:r>
                        <a:rPr lang="es-CO" sz="3500" dirty="0"/>
                        <a:t>Punto 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200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100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300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3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223,61 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953687464"/>
                  </a:ext>
                </a:extLst>
              </a:tr>
              <a:tr h="1257418">
                <a:tc>
                  <a:txBody>
                    <a:bodyPr/>
                    <a:lstStyle/>
                    <a:p>
                      <a:r>
                        <a:rPr lang="es-CO" sz="3500" dirty="0"/>
                        <a:t>Punto 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150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150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300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3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212,13 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3184398703"/>
                  </a:ext>
                </a:extLst>
              </a:tr>
              <a:tr h="1257418">
                <a:tc>
                  <a:txBody>
                    <a:bodyPr/>
                    <a:lstStyle/>
                    <a:p>
                      <a:r>
                        <a:rPr lang="es-CO" sz="3500" dirty="0"/>
                        <a:t>Punto 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-50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250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dirty="0"/>
                        <a:t>300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O" sz="3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254,95 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4216362285"/>
                  </a:ext>
                </a:extLst>
              </a:tr>
              <a:tr h="677071">
                <a:tc>
                  <a:txBody>
                    <a:bodyPr/>
                    <a:lstStyle/>
                    <a:p>
                      <a:r>
                        <a:rPr lang="es-CO" sz="3500" b="1" dirty="0"/>
                        <a:t>Centro comercial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b="1" dirty="0"/>
                        <a:t>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b="1" dirty="0"/>
                        <a:t>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s-CO" sz="3500" b="1" dirty="0"/>
                        <a:t>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3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57063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6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subTitle" idx="1"/>
          </p:nvPr>
        </p:nvSpPr>
        <p:spPr>
          <a:xfrm>
            <a:off x="3089501" y="-3577919"/>
            <a:ext cx="14716126" cy="889397"/>
          </a:xfrm>
        </p:spPr>
        <p:txBody>
          <a:bodyPr>
            <a:noAutofit/>
          </a:bodyPr>
          <a:lstStyle/>
          <a:p>
            <a:pPr algn="r"/>
            <a:r>
              <a:rPr lang="es-CO" sz="5400">
                <a:latin typeface="DaxPro" panose="020B0504030101020102" pitchFamily="34" charset="0"/>
                <a:ea typeface="Lato" panose="020F0502020204030203" pitchFamily="34" charset="0"/>
                <a:cs typeface="Lato" panose="020F0502020204030203" pitchFamily="34" charset="0"/>
              </a:rPr>
              <a:t>Educación Ejecutiva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217757" y="-3110140"/>
            <a:ext cx="10402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0" i="1" u="none" strike="noStrike" kern="1200" cap="small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Transforma</a:t>
            </a:r>
            <a:r>
              <a:rPr kumimoji="0" lang="es-CO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la manera como ves el mundo, porque es la clave para cambiarlo.</a:t>
            </a:r>
          </a:p>
        </p:txBody>
      </p:sp>
      <p:sp>
        <p:nvSpPr>
          <p:cNvPr id="11" name="„Poner una cita aqui“">
            <a:extLst>
              <a:ext uri="{FF2B5EF4-FFF2-40B4-BE49-F238E27FC236}">
                <a16:creationId xmlns:a16="http://schemas.microsoft.com/office/drawing/2014/main" id="{6FDEE82E-840D-9E4D-BD2D-1BE4755AFC2B}"/>
              </a:ext>
            </a:extLst>
          </p:cNvPr>
          <p:cNvSpPr txBox="1">
            <a:spLocks/>
          </p:cNvSpPr>
          <p:nvPr/>
        </p:nvSpPr>
        <p:spPr>
          <a:xfrm>
            <a:off x="1217757" y="1595657"/>
            <a:ext cx="9792867" cy="13051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9600" b="1" dirty="0">
                <a:solidFill>
                  <a:prstClr val="white"/>
                </a:solidFill>
                <a:latin typeface="Lato" panose="020F0502020204030203" pitchFamily="34" charset="0"/>
                <a:ea typeface="Helvetica Light"/>
                <a:cs typeface="Arial" panose="020B0604020202020204" pitchFamily="34" charset="0"/>
                <a:sym typeface="Helvetica Light"/>
              </a:rPr>
              <a:t>¡</a:t>
            </a:r>
            <a:r>
              <a:rPr kumimoji="0" lang="es-CO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Helvetica Light"/>
                <a:cs typeface="Arial" panose="020B0604020202020204" pitchFamily="34" charset="0"/>
                <a:sym typeface="Helvetica Light"/>
              </a:rPr>
              <a:t>Gracias!</a:t>
            </a:r>
          </a:p>
        </p:txBody>
      </p:sp>
      <p:sp>
        <p:nvSpPr>
          <p:cNvPr id="14" name="5 Rectángulo">
            <a:extLst>
              <a:ext uri="{FF2B5EF4-FFF2-40B4-BE49-F238E27FC236}">
                <a16:creationId xmlns:a16="http://schemas.microsoft.com/office/drawing/2014/main" id="{AB3DD5AF-325A-1242-85EE-8C147E450BC2}"/>
              </a:ext>
            </a:extLst>
          </p:cNvPr>
          <p:cNvSpPr/>
          <p:nvPr/>
        </p:nvSpPr>
        <p:spPr>
          <a:xfrm>
            <a:off x="1661312" y="2900757"/>
            <a:ext cx="9515846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Aprendiendo juntos a lo largo de la vida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2104867" y="5086350"/>
            <a:ext cx="1295558" cy="1000125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13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3677C-3C2A-E490-3F5A-EB4881A293EB}"/>
              </a:ext>
            </a:extLst>
          </p:cNvPr>
          <p:cNvSpPr txBox="1"/>
          <p:nvPr/>
        </p:nvSpPr>
        <p:spPr>
          <a:xfrm>
            <a:off x="12192000" y="2695039"/>
            <a:ext cx="9086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600" dirty="0"/>
              <a:t>K medias</a:t>
            </a:r>
          </a:p>
        </p:txBody>
      </p:sp>
    </p:spTree>
    <p:extLst>
      <p:ext uri="{BB962C8B-B14F-4D97-AF65-F5344CB8AC3E}">
        <p14:creationId xmlns:p14="http://schemas.microsoft.com/office/powerpoint/2010/main" val="25772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3A765-0F39-238D-C4AA-5953DFA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598" y="1841898"/>
            <a:ext cx="16885920" cy="1455940"/>
          </a:xfrm>
        </p:spPr>
        <p:txBody>
          <a:bodyPr/>
          <a:lstStyle/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El paso a paso de lo que necesitamos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753293-45A6-57BA-07DE-D6B465C337FC}"/>
              </a:ext>
            </a:extLst>
          </p:cNvPr>
          <p:cNvSpPr txBox="1"/>
          <p:nvPr/>
        </p:nvSpPr>
        <p:spPr>
          <a:xfrm flipH="1">
            <a:off x="512064" y="4288065"/>
            <a:ext cx="15307056" cy="63709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Definir el valor de K (</a:t>
            </a:r>
            <a:r>
              <a:rPr lang="es-CO" sz="4000" dirty="0" err="1"/>
              <a:t>Clusters</a:t>
            </a:r>
            <a:r>
              <a:rPr lang="es-CO" sz="4000" dirty="0"/>
              <a:t>).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Seleccionar unos puntos aleatorios para los centroides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Medir la distancia de cada punto al centroide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El centroide más cercano a cada punto poma “posesión” de ese punto (dato)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Se calcula la media de los datos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Se mueve el centroide a esa posición y se repiten los pasos anteriores</a:t>
            </a:r>
          </a:p>
          <a:p>
            <a:pPr marL="914400" indent="-914400" algn="just" defTabSz="1828800">
              <a:spcBef>
                <a:spcPct val="20000"/>
              </a:spcBef>
              <a:buFont typeface="+mj-lt"/>
              <a:buAutoNum type="arabicPeriod"/>
            </a:pPr>
            <a:r>
              <a:rPr lang="es-CO" sz="4000" dirty="0"/>
              <a:t>Si la media no cambia en los centroides, acabamos el proceso.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145423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41AD-1700-4A25-D370-78BF88D2D545}"/>
              </a:ext>
            </a:extLst>
          </p:cNvPr>
          <p:cNvSpPr txBox="1">
            <a:spLocks/>
          </p:cNvSpPr>
          <p:nvPr/>
        </p:nvSpPr>
        <p:spPr bwMode="auto">
          <a:xfrm>
            <a:off x="3662598" y="1841898"/>
            <a:ext cx="16459200" cy="14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7200" b="1">
                <a:solidFill>
                  <a:srgbClr val="002060"/>
                </a:solidFill>
              </a:rPr>
              <a:t>Ejemplo simple</a:t>
            </a: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es-ES" sz="7200" b="1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2B95F-1159-5C43-5AEE-CBEC7E893D16}"/>
              </a:ext>
            </a:extLst>
          </p:cNvPr>
          <p:cNvCxnSpPr/>
          <p:nvPr/>
        </p:nvCxnSpPr>
        <p:spPr>
          <a:xfrm>
            <a:off x="5480115" y="6858000"/>
            <a:ext cx="1342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">
            <a:extLst>
              <a:ext uri="{FF2B5EF4-FFF2-40B4-BE49-F238E27FC236}">
                <a16:creationId xmlns:a16="http://schemas.microsoft.com/office/drawing/2014/main" id="{E26B49DF-ECE4-F47D-5905-8F2915679A7C}"/>
              </a:ext>
            </a:extLst>
          </p:cNvPr>
          <p:cNvSpPr txBox="1"/>
          <p:nvPr/>
        </p:nvSpPr>
        <p:spPr>
          <a:xfrm>
            <a:off x="5480112" y="3601290"/>
            <a:ext cx="548640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Definir el valor de K (</a:t>
            </a:r>
            <a:r>
              <a:rPr lang="es-CO" sz="3600" err="1"/>
              <a:t>Clusters</a:t>
            </a:r>
            <a:r>
              <a:rPr lang="es-CO" sz="360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91A245-4EC6-65BB-67F6-EDDA08264397}"/>
              </a:ext>
            </a:extLst>
          </p:cNvPr>
          <p:cNvSpPr/>
          <p:nvPr/>
        </p:nvSpPr>
        <p:spPr>
          <a:xfrm>
            <a:off x="595145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14EE2-226E-3BD3-27A0-4A7E486916E6}"/>
              </a:ext>
            </a:extLst>
          </p:cNvPr>
          <p:cNvSpPr/>
          <p:nvPr/>
        </p:nvSpPr>
        <p:spPr>
          <a:xfrm>
            <a:off x="6867711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35A407-A378-9201-8C0F-0804556E6F4B}"/>
              </a:ext>
            </a:extLst>
          </p:cNvPr>
          <p:cNvSpPr/>
          <p:nvPr/>
        </p:nvSpPr>
        <p:spPr>
          <a:xfrm>
            <a:off x="8643093" y="6696127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3D1620-33A3-C08C-5CB5-06570EB17974}"/>
              </a:ext>
            </a:extLst>
          </p:cNvPr>
          <p:cNvSpPr/>
          <p:nvPr/>
        </p:nvSpPr>
        <p:spPr>
          <a:xfrm>
            <a:off x="9336973" y="6674035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84646C-5B79-FB98-F6AE-311ADF4E2E3D}"/>
              </a:ext>
            </a:extLst>
          </p:cNvPr>
          <p:cNvSpPr/>
          <p:nvPr/>
        </p:nvSpPr>
        <p:spPr>
          <a:xfrm>
            <a:off x="10253229" y="6674033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1403F-97BB-B3DE-F7AD-AE3554E592AD}"/>
              </a:ext>
            </a:extLst>
          </p:cNvPr>
          <p:cNvSpPr/>
          <p:nvPr/>
        </p:nvSpPr>
        <p:spPr>
          <a:xfrm>
            <a:off x="12458545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42D52-2876-8C28-06C8-9D5C027E268F}"/>
              </a:ext>
            </a:extLst>
          </p:cNvPr>
          <p:cNvSpPr/>
          <p:nvPr/>
        </p:nvSpPr>
        <p:spPr>
          <a:xfrm>
            <a:off x="13343925" y="6696131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F60F79-6C4A-E06B-295D-65B7D6997338}"/>
              </a:ext>
            </a:extLst>
          </p:cNvPr>
          <p:cNvSpPr/>
          <p:nvPr/>
        </p:nvSpPr>
        <p:spPr>
          <a:xfrm>
            <a:off x="1474408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644BE-63F8-5549-F768-25E468297C99}"/>
              </a:ext>
            </a:extLst>
          </p:cNvPr>
          <p:cNvSpPr/>
          <p:nvPr/>
        </p:nvSpPr>
        <p:spPr>
          <a:xfrm>
            <a:off x="17179359" y="6688319"/>
            <a:ext cx="339362" cy="33936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60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8938B733-74C7-81D0-777B-B0B2D4B62832}"/>
              </a:ext>
            </a:extLst>
          </p:cNvPr>
          <p:cNvSpPr txBox="1"/>
          <p:nvPr/>
        </p:nvSpPr>
        <p:spPr>
          <a:xfrm>
            <a:off x="12032316" y="3601291"/>
            <a:ext cx="54864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>
              <a:spcBef>
                <a:spcPct val="20000"/>
              </a:spcBef>
            </a:pPr>
            <a:r>
              <a:rPr lang="es-CO" sz="3600"/>
              <a:t>Intentemos con 3</a:t>
            </a:r>
          </a:p>
        </p:txBody>
      </p:sp>
    </p:spTree>
    <p:extLst>
      <p:ext uri="{BB962C8B-B14F-4D97-AF65-F5344CB8AC3E}">
        <p14:creationId xmlns:p14="http://schemas.microsoft.com/office/powerpoint/2010/main" val="221954092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5107</TotalTime>
  <Words>1377</Words>
  <Application>Microsoft Office PowerPoint</Application>
  <PresentationFormat>Personalizado</PresentationFormat>
  <Paragraphs>221</Paragraphs>
  <Slides>60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DaxPro</vt:lpstr>
      <vt:lpstr>Helvetica Neue</vt:lpstr>
      <vt:lpstr>Lato</vt:lpstr>
      <vt:lpstr>EDCO</vt:lpstr>
      <vt:lpstr>Presentación de PowerPoint</vt:lpstr>
      <vt:lpstr>Presentación de PowerPoint</vt:lpstr>
      <vt:lpstr>Estamos en:</vt:lpstr>
      <vt:lpstr>Primero hablemos de distancia</vt:lpstr>
      <vt:lpstr>Ejemplo</vt:lpstr>
      <vt:lpstr>Ejemplo: Distancia al centro comercial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Intuición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Cuántos clústers</vt:lpstr>
      <vt:lpstr>Cuántos clústers</vt:lpstr>
      <vt:lpstr>Presentación de PowerPoint</vt:lpstr>
      <vt:lpstr>Intuición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Agrupando</vt:lpstr>
      <vt:lpstr>Cuántos clústers</vt:lpstr>
      <vt:lpstr>Presentación de PowerPoint</vt:lpstr>
      <vt:lpstr>Al aplicar agrupación</vt:lpstr>
      <vt:lpstr>Presentación de PowerPoint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Sergio David Solano Bejarano</cp:lastModifiedBy>
  <cp:revision>267</cp:revision>
  <dcterms:created xsi:type="dcterms:W3CDTF">2019-09-16T13:50:46Z</dcterms:created>
  <dcterms:modified xsi:type="dcterms:W3CDTF">2024-04-16T23:44:12Z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